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0" r:id="rId3"/>
    <p:sldId id="260" r:id="rId4"/>
    <p:sldId id="257" r:id="rId5"/>
    <p:sldId id="258" r:id="rId6"/>
    <p:sldId id="271" r:id="rId7"/>
    <p:sldId id="259" r:id="rId8"/>
    <p:sldId id="272" r:id="rId9"/>
    <p:sldId id="261" r:id="rId10"/>
    <p:sldId id="273" r:id="rId11"/>
    <p:sldId id="274" r:id="rId12"/>
    <p:sldId id="284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38" autoAdjust="0"/>
  </p:normalViewPr>
  <p:slideViewPr>
    <p:cSldViewPr>
      <p:cViewPr varScale="1">
        <p:scale>
          <a:sx n="106" d="100"/>
          <a:sy n="106" d="100"/>
        </p:scale>
        <p:origin x="16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8.</a:t>
            </a:r>
            <a:br>
              <a:rPr lang="ru-RU" dirty="0" smtClean="0"/>
            </a:br>
            <a:r>
              <a:rPr lang="ru-RU" dirty="0" smtClean="0"/>
              <a:t>Образование и расширение Российского государства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517232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Василий </a:t>
            </a:r>
            <a:r>
              <a:rPr lang="en-US" dirty="0" smtClean="0"/>
              <a:t>III</a:t>
            </a:r>
            <a:r>
              <a:rPr lang="ru-RU" dirty="0" smtClean="0"/>
              <a:t> (1505-1533)</a:t>
            </a:r>
            <a:endParaRPr lang="ru-RU" dirty="0"/>
          </a:p>
        </p:txBody>
      </p:sp>
      <p:pic>
        <p:nvPicPr>
          <p:cNvPr id="6" name="Содержимое 5" descr="Vasilii_III_b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692696"/>
            <a:ext cx="300286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85000" lnSpcReduction="2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4400" dirty="0" smtClean="0"/>
              <a:t>При Василии </a:t>
            </a:r>
            <a:r>
              <a:rPr lang="en-US" sz="4400" dirty="0" smtClean="0"/>
              <a:t>III</a:t>
            </a:r>
            <a:r>
              <a:rPr lang="ru-RU" sz="4400" dirty="0" smtClean="0"/>
              <a:t>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4400" dirty="0" smtClean="0"/>
              <a:t>были присоединены города:</a:t>
            </a:r>
          </a:p>
          <a:p>
            <a:pPr marL="0">
              <a:spcBef>
                <a:spcPts val="0"/>
              </a:spcBef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1510 – Псков</a:t>
            </a:r>
          </a:p>
          <a:p>
            <a:pPr>
              <a:buNone/>
            </a:pPr>
            <a:r>
              <a:rPr lang="ru-RU" sz="4400" dirty="0" smtClean="0"/>
              <a:t>1514 – Смоленск</a:t>
            </a:r>
          </a:p>
          <a:p>
            <a:pPr>
              <a:buNone/>
            </a:pPr>
            <a:r>
              <a:rPr lang="ru-RU" sz="4400" dirty="0" smtClean="0"/>
              <a:t>1521 – Рязань 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1523 – последние южные княжества</a:t>
            </a:r>
            <a:endParaRPr lang="ru-RU" sz="4400" dirty="0" smtClean="0"/>
          </a:p>
          <a:p>
            <a:pPr algn="ctr">
              <a:buNone/>
            </a:pPr>
            <a:endParaRPr lang="ru-RU" sz="3900" dirty="0" smtClean="0"/>
          </a:p>
          <a:p>
            <a:pPr algn="ctr">
              <a:buNone/>
            </a:pPr>
            <a:endParaRPr lang="ru-RU" sz="3900" dirty="0"/>
          </a:p>
          <a:p>
            <a:pPr algn="ctr">
              <a:buNone/>
            </a:pPr>
            <a:r>
              <a:rPr lang="ru-RU" sz="3900" b="1" dirty="0" smtClean="0"/>
              <a:t>Завершилось образование </a:t>
            </a:r>
          </a:p>
          <a:p>
            <a:pPr algn="ctr">
              <a:buNone/>
            </a:pPr>
            <a:r>
              <a:rPr lang="ru-RU" sz="3900" b="1" dirty="0" smtClean="0"/>
              <a:t>российского государства</a:t>
            </a:r>
            <a:endParaRPr lang="ru-RU" sz="3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1826"/>
            <a:ext cx="6048672" cy="681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80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51723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Иван </a:t>
            </a:r>
            <a:r>
              <a:rPr lang="en-US" dirty="0" smtClean="0"/>
              <a:t>IV</a:t>
            </a:r>
            <a:r>
              <a:rPr lang="ru-RU" dirty="0" smtClean="0"/>
              <a:t> Грозный (1547-1584)</a:t>
            </a:r>
            <a:br>
              <a:rPr lang="ru-RU" dirty="0" smtClean="0"/>
            </a:br>
            <a:r>
              <a:rPr lang="ru-RU" dirty="0" smtClean="0"/>
              <a:t>- первый русский царь</a:t>
            </a:r>
            <a:endParaRPr lang="ru-RU" dirty="0"/>
          </a:p>
        </p:txBody>
      </p:sp>
      <p:pic>
        <p:nvPicPr>
          <p:cNvPr id="4" name="Содержимое 3" descr="17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404664"/>
            <a:ext cx="3863663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2</a:t>
            </a:r>
            <a:r>
              <a:rPr lang="ru-RU" dirty="0" smtClean="0"/>
              <a:t> этапа правления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2564904"/>
            <a:ext cx="3240360" cy="2664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Опричнина</a:t>
            </a:r>
          </a:p>
          <a:p>
            <a:pPr algn="ctr">
              <a:buNone/>
            </a:pPr>
            <a:r>
              <a:rPr lang="ru-RU" sz="4400" dirty="0" smtClean="0"/>
              <a:t>1565 – 1572 </a:t>
            </a:r>
            <a:endParaRPr lang="ru-RU" sz="44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2420888"/>
            <a:ext cx="3344032" cy="23328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4400" dirty="0" smtClean="0"/>
              <a:t>«Избранная Рада» </a:t>
            </a:r>
          </a:p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4400" dirty="0" smtClean="0"/>
              <a:t>1547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1565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Прямая со стрелкой 6"/>
          <p:cNvCxnSpPr>
            <a:stCxn id="2" idx="2"/>
            <a:endCxn id="4" idx="0"/>
          </p:cNvCxnSpPr>
          <p:nvPr/>
        </p:nvCxnSpPr>
        <p:spPr>
          <a:xfrm flipH="1">
            <a:off x="2139560" y="1417638"/>
            <a:ext cx="2432440" cy="100325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  <a:endCxn id="3" idx="0"/>
          </p:cNvCxnSpPr>
          <p:nvPr/>
        </p:nvCxnSpPr>
        <p:spPr>
          <a:xfrm>
            <a:off x="4572000" y="1417638"/>
            <a:ext cx="2340260" cy="1147266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Избранная Рада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53" y="1556792"/>
            <a:ext cx="8708182" cy="4899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причнина и Земщ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829565" cy="6896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лилиния 4"/>
          <p:cNvSpPr/>
          <p:nvPr/>
        </p:nvSpPr>
        <p:spPr>
          <a:xfrm>
            <a:off x="1691680" y="0"/>
            <a:ext cx="5472608" cy="6021288"/>
          </a:xfrm>
          <a:custGeom>
            <a:avLst/>
            <a:gdLst>
              <a:gd name="connsiteX0" fmla="*/ 1334877 w 4606887"/>
              <a:gd name="connsiteY0" fmla="*/ 763836 h 5053070"/>
              <a:gd name="connsiteX1" fmla="*/ 916236 w 4606887"/>
              <a:gd name="connsiteY1" fmla="*/ 851971 h 5053070"/>
              <a:gd name="connsiteX2" fmla="*/ 784034 w 4606887"/>
              <a:gd name="connsiteY2" fmla="*/ 1535017 h 5053070"/>
              <a:gd name="connsiteX3" fmla="*/ 453528 w 4606887"/>
              <a:gd name="connsiteY3" fmla="*/ 1810439 h 5053070"/>
              <a:gd name="connsiteX4" fmla="*/ 310309 w 4606887"/>
              <a:gd name="connsiteY4" fmla="*/ 2118911 h 5053070"/>
              <a:gd name="connsiteX5" fmla="*/ 464545 w 4606887"/>
              <a:gd name="connsiteY5" fmla="*/ 2438400 h 5053070"/>
              <a:gd name="connsiteX6" fmla="*/ 167089 w 4606887"/>
              <a:gd name="connsiteY6" fmla="*/ 2801957 h 5053070"/>
              <a:gd name="connsiteX7" fmla="*/ 45904 w 4606887"/>
              <a:gd name="connsiteY7" fmla="*/ 3165513 h 5053070"/>
              <a:gd name="connsiteX8" fmla="*/ 442511 w 4606887"/>
              <a:gd name="connsiteY8" fmla="*/ 3220598 h 5053070"/>
              <a:gd name="connsiteX9" fmla="*/ 618781 w 4606887"/>
              <a:gd name="connsiteY9" fmla="*/ 3606188 h 5053070"/>
              <a:gd name="connsiteX10" fmla="*/ 387427 w 4606887"/>
              <a:gd name="connsiteY10" fmla="*/ 4101947 h 5053070"/>
              <a:gd name="connsiteX11" fmla="*/ 167089 w 4606887"/>
              <a:gd name="connsiteY11" fmla="*/ 4553639 h 5053070"/>
              <a:gd name="connsiteX12" fmla="*/ 762000 w 4606887"/>
              <a:gd name="connsiteY12" fmla="*/ 5049398 h 5053070"/>
              <a:gd name="connsiteX13" fmla="*/ 861152 w 4606887"/>
              <a:gd name="connsiteY13" fmla="*/ 4531605 h 5053070"/>
              <a:gd name="connsiteX14" fmla="*/ 850135 w 4606887"/>
              <a:gd name="connsiteY14" fmla="*/ 4046863 h 5053070"/>
              <a:gd name="connsiteX15" fmla="*/ 971321 w 4606887"/>
              <a:gd name="connsiteY15" fmla="*/ 3749407 h 5053070"/>
              <a:gd name="connsiteX16" fmla="*/ 1114540 w 4606887"/>
              <a:gd name="connsiteY16" fmla="*/ 3540087 h 5053070"/>
              <a:gd name="connsiteX17" fmla="*/ 938270 w 4606887"/>
              <a:gd name="connsiteY17" fmla="*/ 3198564 h 5053070"/>
              <a:gd name="connsiteX18" fmla="*/ 1048439 w 4606887"/>
              <a:gd name="connsiteY18" fmla="*/ 3088395 h 5053070"/>
              <a:gd name="connsiteX19" fmla="*/ 1566232 w 4606887"/>
              <a:gd name="connsiteY19" fmla="*/ 3143480 h 5053070"/>
              <a:gd name="connsiteX20" fmla="*/ 1665383 w 4606887"/>
              <a:gd name="connsiteY20" fmla="*/ 3738391 h 5053070"/>
              <a:gd name="connsiteX21" fmla="*/ 1423012 w 4606887"/>
              <a:gd name="connsiteY21" fmla="*/ 4046863 h 5053070"/>
              <a:gd name="connsiteX22" fmla="*/ 2139109 w 4606887"/>
              <a:gd name="connsiteY22" fmla="*/ 4079913 h 5053070"/>
              <a:gd name="connsiteX23" fmla="*/ 2535716 w 4606887"/>
              <a:gd name="connsiteY23" fmla="*/ 4057880 h 5053070"/>
              <a:gd name="connsiteX24" fmla="*/ 2965374 w 4606887"/>
              <a:gd name="connsiteY24" fmla="*/ 3617205 h 5053070"/>
              <a:gd name="connsiteX25" fmla="*/ 2976391 w 4606887"/>
              <a:gd name="connsiteY25" fmla="*/ 2879075 h 5053070"/>
              <a:gd name="connsiteX26" fmla="*/ 3714521 w 4606887"/>
              <a:gd name="connsiteY26" fmla="*/ 2372299 h 5053070"/>
              <a:gd name="connsiteX27" fmla="*/ 4419600 w 4606887"/>
              <a:gd name="connsiteY27" fmla="*/ 2085860 h 5053070"/>
              <a:gd name="connsiteX28" fmla="*/ 4320449 w 4606887"/>
              <a:gd name="connsiteY28" fmla="*/ 1777388 h 5053070"/>
              <a:gd name="connsiteX29" fmla="*/ 4595870 w 4606887"/>
              <a:gd name="connsiteY29" fmla="*/ 1590101 h 5053070"/>
              <a:gd name="connsiteX30" fmla="*/ 4386550 w 4606887"/>
              <a:gd name="connsiteY30" fmla="*/ 1314680 h 5053070"/>
              <a:gd name="connsiteX31" fmla="*/ 3857740 w 4606887"/>
              <a:gd name="connsiteY31" fmla="*/ 1292646 h 5053070"/>
              <a:gd name="connsiteX32" fmla="*/ 3439099 w 4606887"/>
              <a:gd name="connsiteY32" fmla="*/ 973157 h 5053070"/>
              <a:gd name="connsiteX33" fmla="*/ 2844188 w 4606887"/>
              <a:gd name="connsiteY33" fmla="*/ 697735 h 5053070"/>
              <a:gd name="connsiteX34" fmla="*/ 2954357 w 4606887"/>
              <a:gd name="connsiteY34" fmla="*/ 157909 h 5053070"/>
              <a:gd name="connsiteX35" fmla="*/ 2535716 w 4606887"/>
              <a:gd name="connsiteY35" fmla="*/ 36723 h 5053070"/>
              <a:gd name="connsiteX36" fmla="*/ 2502665 w 4606887"/>
              <a:gd name="connsiteY36" fmla="*/ 378246 h 5053070"/>
              <a:gd name="connsiteX37" fmla="*/ 2227244 w 4606887"/>
              <a:gd name="connsiteY37" fmla="*/ 334178 h 5053070"/>
              <a:gd name="connsiteX38" fmla="*/ 1786569 w 4606887"/>
              <a:gd name="connsiteY38" fmla="*/ 686718 h 5053070"/>
              <a:gd name="connsiteX39" fmla="*/ 1885721 w 4606887"/>
              <a:gd name="connsiteY39" fmla="*/ 1105359 h 5053070"/>
              <a:gd name="connsiteX40" fmla="*/ 1334877 w 4606887"/>
              <a:gd name="connsiteY40" fmla="*/ 763836 h 505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606887" h="5053070">
                <a:moveTo>
                  <a:pt x="1334877" y="763836"/>
                </a:moveTo>
                <a:cubicBezTo>
                  <a:pt x="1173296" y="721605"/>
                  <a:pt x="1008043" y="723441"/>
                  <a:pt x="916236" y="851971"/>
                </a:cubicBezTo>
                <a:cubicBezTo>
                  <a:pt x="824429" y="980501"/>
                  <a:pt x="861152" y="1375272"/>
                  <a:pt x="784034" y="1535017"/>
                </a:cubicBezTo>
                <a:cubicBezTo>
                  <a:pt x="706916" y="1694762"/>
                  <a:pt x="532482" y="1713124"/>
                  <a:pt x="453528" y="1810439"/>
                </a:cubicBezTo>
                <a:cubicBezTo>
                  <a:pt x="374574" y="1907754"/>
                  <a:pt x="308473" y="2014251"/>
                  <a:pt x="310309" y="2118911"/>
                </a:cubicBezTo>
                <a:cubicBezTo>
                  <a:pt x="312145" y="2223571"/>
                  <a:pt x="488415" y="2324559"/>
                  <a:pt x="464545" y="2438400"/>
                </a:cubicBezTo>
                <a:cubicBezTo>
                  <a:pt x="440675" y="2552241"/>
                  <a:pt x="236862" y="2680772"/>
                  <a:pt x="167089" y="2801957"/>
                </a:cubicBezTo>
                <a:cubicBezTo>
                  <a:pt x="97316" y="2923142"/>
                  <a:pt x="0" y="3095740"/>
                  <a:pt x="45904" y="3165513"/>
                </a:cubicBezTo>
                <a:cubicBezTo>
                  <a:pt x="91808" y="3235286"/>
                  <a:pt x="347032" y="3147152"/>
                  <a:pt x="442511" y="3220598"/>
                </a:cubicBezTo>
                <a:cubicBezTo>
                  <a:pt x="537991" y="3294044"/>
                  <a:pt x="627962" y="3459297"/>
                  <a:pt x="618781" y="3606188"/>
                </a:cubicBezTo>
                <a:cubicBezTo>
                  <a:pt x="609600" y="3753079"/>
                  <a:pt x="462709" y="3944039"/>
                  <a:pt x="387427" y="4101947"/>
                </a:cubicBezTo>
                <a:cubicBezTo>
                  <a:pt x="312145" y="4259855"/>
                  <a:pt x="104660" y="4395731"/>
                  <a:pt x="167089" y="4553639"/>
                </a:cubicBezTo>
                <a:cubicBezTo>
                  <a:pt x="229518" y="4711547"/>
                  <a:pt x="646323" y="5053070"/>
                  <a:pt x="762000" y="5049398"/>
                </a:cubicBezTo>
                <a:cubicBezTo>
                  <a:pt x="877677" y="5045726"/>
                  <a:pt x="846463" y="4698694"/>
                  <a:pt x="861152" y="4531605"/>
                </a:cubicBezTo>
                <a:cubicBezTo>
                  <a:pt x="875841" y="4364516"/>
                  <a:pt x="831773" y="4177229"/>
                  <a:pt x="850135" y="4046863"/>
                </a:cubicBezTo>
                <a:cubicBezTo>
                  <a:pt x="868497" y="3916497"/>
                  <a:pt x="927254" y="3833870"/>
                  <a:pt x="971321" y="3749407"/>
                </a:cubicBezTo>
                <a:cubicBezTo>
                  <a:pt x="1015388" y="3664944"/>
                  <a:pt x="1120049" y="3631894"/>
                  <a:pt x="1114540" y="3540087"/>
                </a:cubicBezTo>
                <a:cubicBezTo>
                  <a:pt x="1109032" y="3448280"/>
                  <a:pt x="949287" y="3273846"/>
                  <a:pt x="938270" y="3198564"/>
                </a:cubicBezTo>
                <a:cubicBezTo>
                  <a:pt x="927253" y="3123282"/>
                  <a:pt x="943779" y="3097576"/>
                  <a:pt x="1048439" y="3088395"/>
                </a:cubicBezTo>
                <a:cubicBezTo>
                  <a:pt x="1153099" y="3079214"/>
                  <a:pt x="1463408" y="3035147"/>
                  <a:pt x="1566232" y="3143480"/>
                </a:cubicBezTo>
                <a:cubicBezTo>
                  <a:pt x="1669056" y="3251813"/>
                  <a:pt x="1689253" y="3587827"/>
                  <a:pt x="1665383" y="3738391"/>
                </a:cubicBezTo>
                <a:cubicBezTo>
                  <a:pt x="1641513" y="3888955"/>
                  <a:pt x="1344058" y="3989943"/>
                  <a:pt x="1423012" y="4046863"/>
                </a:cubicBezTo>
                <a:cubicBezTo>
                  <a:pt x="1501966" y="4103783"/>
                  <a:pt x="1953658" y="4078077"/>
                  <a:pt x="2139109" y="4079913"/>
                </a:cubicBezTo>
                <a:cubicBezTo>
                  <a:pt x="2324560" y="4081749"/>
                  <a:pt x="2398005" y="4134998"/>
                  <a:pt x="2535716" y="4057880"/>
                </a:cubicBezTo>
                <a:cubicBezTo>
                  <a:pt x="2673427" y="3980762"/>
                  <a:pt x="2891928" y="3813672"/>
                  <a:pt x="2965374" y="3617205"/>
                </a:cubicBezTo>
                <a:cubicBezTo>
                  <a:pt x="3038820" y="3420738"/>
                  <a:pt x="2851533" y="3086559"/>
                  <a:pt x="2976391" y="2879075"/>
                </a:cubicBezTo>
                <a:cubicBezTo>
                  <a:pt x="3101249" y="2671591"/>
                  <a:pt x="3473986" y="2504501"/>
                  <a:pt x="3714521" y="2372299"/>
                </a:cubicBezTo>
                <a:cubicBezTo>
                  <a:pt x="3955056" y="2240097"/>
                  <a:pt x="4318612" y="2185012"/>
                  <a:pt x="4419600" y="2085860"/>
                </a:cubicBezTo>
                <a:cubicBezTo>
                  <a:pt x="4520588" y="1986708"/>
                  <a:pt x="4291071" y="1860015"/>
                  <a:pt x="4320449" y="1777388"/>
                </a:cubicBezTo>
                <a:cubicBezTo>
                  <a:pt x="4349827" y="1694762"/>
                  <a:pt x="4584853" y="1667219"/>
                  <a:pt x="4595870" y="1590101"/>
                </a:cubicBezTo>
                <a:cubicBezTo>
                  <a:pt x="4606887" y="1512983"/>
                  <a:pt x="4509572" y="1364256"/>
                  <a:pt x="4386550" y="1314680"/>
                </a:cubicBezTo>
                <a:cubicBezTo>
                  <a:pt x="4263528" y="1265104"/>
                  <a:pt x="4015648" y="1349566"/>
                  <a:pt x="3857740" y="1292646"/>
                </a:cubicBezTo>
                <a:cubicBezTo>
                  <a:pt x="3699832" y="1235726"/>
                  <a:pt x="3608024" y="1072309"/>
                  <a:pt x="3439099" y="973157"/>
                </a:cubicBezTo>
                <a:cubicBezTo>
                  <a:pt x="3270174" y="874005"/>
                  <a:pt x="2924978" y="833610"/>
                  <a:pt x="2844188" y="697735"/>
                </a:cubicBezTo>
                <a:cubicBezTo>
                  <a:pt x="2763398" y="561860"/>
                  <a:pt x="3005769" y="268078"/>
                  <a:pt x="2954357" y="157909"/>
                </a:cubicBezTo>
                <a:cubicBezTo>
                  <a:pt x="2902945" y="47740"/>
                  <a:pt x="2610998" y="0"/>
                  <a:pt x="2535716" y="36723"/>
                </a:cubicBezTo>
                <a:cubicBezTo>
                  <a:pt x="2460434" y="73446"/>
                  <a:pt x="2554077" y="328670"/>
                  <a:pt x="2502665" y="378246"/>
                </a:cubicBezTo>
                <a:cubicBezTo>
                  <a:pt x="2451253" y="427822"/>
                  <a:pt x="2346593" y="282766"/>
                  <a:pt x="2227244" y="334178"/>
                </a:cubicBezTo>
                <a:cubicBezTo>
                  <a:pt x="2107895" y="385590"/>
                  <a:pt x="1843489" y="558188"/>
                  <a:pt x="1786569" y="686718"/>
                </a:cubicBezTo>
                <a:cubicBezTo>
                  <a:pt x="1729649" y="815248"/>
                  <a:pt x="1964675" y="1094342"/>
                  <a:pt x="1885721" y="1105359"/>
                </a:cubicBezTo>
                <a:cubicBezTo>
                  <a:pt x="1806767" y="1116376"/>
                  <a:pt x="1496458" y="806067"/>
                  <a:pt x="1334877" y="76383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556792"/>
            <a:ext cx="3888432" cy="108012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Опричнина</a:t>
            </a:r>
            <a:endParaRPr lang="ru-RU" sz="60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860032" y="4581128"/>
            <a:ext cx="388843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Земщина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3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прични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86698"/>
            <a:ext cx="3816424" cy="29386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Опричники</a:t>
            </a:r>
            <a:endParaRPr lang="ru-RU" dirty="0"/>
          </a:p>
        </p:txBody>
      </p:sp>
      <p:pic>
        <p:nvPicPr>
          <p:cNvPr id="4" name="Содержимое 3" descr="опрични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980728"/>
            <a:ext cx="4680520" cy="4495475"/>
          </a:xfrm>
        </p:spPr>
      </p:pic>
      <p:pic>
        <p:nvPicPr>
          <p:cNvPr id="5" name="Рисунок 4" descr="опрични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980728"/>
            <a:ext cx="3816424" cy="2377087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3131840" y="3356992"/>
            <a:ext cx="1944216" cy="25202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076056" y="3861048"/>
            <a:ext cx="864096" cy="20162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7308304" y="3501008"/>
            <a:ext cx="360040" cy="25922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67944" y="602128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Голова собаки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380312" y="609329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Метла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Внешняя политика </a:t>
            </a:r>
            <a:br>
              <a:rPr lang="ru-RU" dirty="0" smtClean="0"/>
            </a:br>
            <a:r>
              <a:rPr lang="ru-RU" dirty="0" smtClean="0"/>
              <a:t>Ивана Грозного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55576" y="1772816"/>
            <a:ext cx="7498080" cy="381642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sz="3200" u="sng" dirty="0" smtClean="0"/>
              <a:t>Основные направления: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ru-RU" sz="1200" u="sng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Восточное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походы на Казань (1547-1552) и Астрахань (1554-1556)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3200" b="1" dirty="0" smtClean="0"/>
              <a:t>Западное</a:t>
            </a:r>
            <a:r>
              <a:rPr lang="ru-RU" sz="3200" dirty="0" smtClean="0"/>
              <a:t>: Ливонская война (1558-1583) 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ru-RU" sz="32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Южное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походы против Крымского ханства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52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Крепостное </a:t>
            </a:r>
            <a:r>
              <a:rPr lang="ru-RU" sz="3600" dirty="0" smtClean="0"/>
              <a:t>право – система зависимости крестьян от помещиков</a:t>
            </a:r>
            <a:endParaRPr lang="ru-RU" sz="3600" dirty="0"/>
          </a:p>
        </p:txBody>
      </p:sp>
      <p:pic>
        <p:nvPicPr>
          <p:cNvPr id="4" name="Содержимое 3" descr="крепостное прав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882" t="14319" r="42197" b="6131"/>
          <a:stretch>
            <a:fillRect/>
          </a:stretch>
        </p:blipFill>
        <p:spPr>
          <a:xfrm>
            <a:off x="395536" y="1648304"/>
            <a:ext cx="3096344" cy="42251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Содержимое 3" descr="крепостное право.jpg"/>
          <p:cNvPicPr>
            <a:picLocks noChangeAspect="1"/>
          </p:cNvPicPr>
          <p:nvPr/>
        </p:nvPicPr>
        <p:blipFill>
          <a:blip r:embed="rId3" cstate="print"/>
          <a:srcRect l="47293" t="3182"/>
          <a:stretch>
            <a:fillRect/>
          </a:stretch>
        </p:blipFill>
        <p:spPr>
          <a:xfrm>
            <a:off x="5364088" y="1648304"/>
            <a:ext cx="3213526" cy="45666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55576" y="5733256"/>
            <a:ext cx="24482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Крестьяне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5805264"/>
            <a:ext cx="30243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Помещик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произошло в 1480 году?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произошло в 1480 году?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Какой герб появился у России при Иване </a:t>
            </a:r>
            <a:r>
              <a:rPr lang="en-US" dirty="0" smtClean="0"/>
              <a:t>III</a:t>
            </a:r>
            <a:r>
              <a:rPr lang="ru-RU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Какие 2 этапа правления Ивана Грозного вы знаете?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Опричнина?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Кто такие опричники?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основные направления внешней политики Ивана Грозного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крепостное право?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Домашнее задание</a:t>
            </a:r>
            <a:br>
              <a:rPr lang="ru-RU" dirty="0" smtClean="0"/>
            </a:br>
            <a:r>
              <a:rPr lang="ru-RU" dirty="0" smtClean="0"/>
              <a:t>Рассказать про герб России</a:t>
            </a:r>
          </a:p>
        </p:txBody>
      </p:sp>
      <p:pic>
        <p:nvPicPr>
          <p:cNvPr id="3" name="Рисунок 2" descr="0_c928b_a0d170c5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980728"/>
            <a:ext cx="6048672" cy="6048672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915816" y="2060848"/>
            <a:ext cx="3024336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635896" y="2924944"/>
            <a:ext cx="2016224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995936" y="3645024"/>
            <a:ext cx="1152128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3131840" y="4437112"/>
            <a:ext cx="1728192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1619672" y="5517232"/>
            <a:ext cx="3096344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067944" y="5157192"/>
            <a:ext cx="648072" cy="9361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195736" y="2060848"/>
            <a:ext cx="3744416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419872" y="2060848"/>
            <a:ext cx="2448272" cy="5040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56176" y="1844824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Почему три короны?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796136" y="2636912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Почему две головы?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220072" y="342900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Почему жёлтый цвет?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004048" y="422108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Кто здесь изображён?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860032" y="5589240"/>
            <a:ext cx="298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это и что они символизируют?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1" grpId="0" build="allAtOnce"/>
      <p:bldP spid="22" grpId="0" build="allAtOnce"/>
      <p:bldP spid="23" grpId="0" build="allAtOnce"/>
      <p:bldP spid="2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1480 г. </a:t>
            </a:r>
            <a:r>
              <a:rPr lang="ru-RU" dirty="0" smtClean="0"/>
              <a:t>– освобождение Руси от монголо-татарского ига</a:t>
            </a:r>
            <a:endParaRPr lang="ru-RU" dirty="0"/>
          </a:p>
        </p:txBody>
      </p:sp>
      <p:pic>
        <p:nvPicPr>
          <p:cNvPr id="4" name="Содержимое 3" descr="Стояние на угре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3999" cy="3998412"/>
          </a:xfrm>
        </p:spPr>
      </p:pic>
      <p:sp>
        <p:nvSpPr>
          <p:cNvPr id="8" name="TextBox 7"/>
          <p:cNvSpPr txBox="1"/>
          <p:nvPr/>
        </p:nvSpPr>
        <p:spPr>
          <a:xfrm>
            <a:off x="1907704" y="594928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«Стояние на Угре»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733256"/>
            <a:ext cx="8229600" cy="64313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Иван </a:t>
            </a:r>
            <a:r>
              <a:rPr lang="en-US" sz="4800" dirty="0" smtClean="0"/>
              <a:t>III</a:t>
            </a:r>
            <a:r>
              <a:rPr lang="ru-RU" sz="4800" dirty="0" smtClean="0"/>
              <a:t> (1440-1505) – </a:t>
            </a:r>
            <a:br>
              <a:rPr lang="ru-RU" sz="4800" dirty="0" smtClean="0"/>
            </a:br>
            <a:r>
              <a:rPr lang="ru-RU" sz="4800" dirty="0" smtClean="0"/>
              <a:t>великий князь всея Руси</a:t>
            </a:r>
            <a:endParaRPr lang="ru-RU" sz="4800" dirty="0"/>
          </a:p>
        </p:txBody>
      </p:sp>
      <p:pic>
        <p:nvPicPr>
          <p:cNvPr id="4" name="Рисунок 3" descr="ivan_iii_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04665"/>
            <a:ext cx="3600400" cy="475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Присоединение Новгорода и Твери</a:t>
            </a:r>
            <a:endParaRPr lang="ru-RU" sz="4000" dirty="0"/>
          </a:p>
        </p:txBody>
      </p:sp>
      <p:pic>
        <p:nvPicPr>
          <p:cNvPr id="5" name="Рисунок 4" descr="походы Ивана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9397"/>
            <a:ext cx="9144000" cy="5698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 smtClean="0"/>
              <a:t>Походы на Новгород</a:t>
            </a:r>
            <a:endParaRPr lang="ru-RU" dirty="0"/>
          </a:p>
        </p:txBody>
      </p:sp>
      <p:pic>
        <p:nvPicPr>
          <p:cNvPr id="4" name="Содержимое 3" descr="qCLDrbbHC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44973"/>
            <a:ext cx="9144000" cy="6013027"/>
          </a:xfrm>
        </p:spPr>
      </p:pic>
      <p:sp>
        <p:nvSpPr>
          <p:cNvPr id="5" name="Овал 4"/>
          <p:cNvSpPr/>
          <p:nvPr/>
        </p:nvSpPr>
        <p:spPr>
          <a:xfrm>
            <a:off x="5868144" y="3068960"/>
            <a:ext cx="1872208" cy="18722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Колокол</a:t>
            </a:r>
            <a:endParaRPr lang="ru-RU" sz="6600" dirty="0"/>
          </a:p>
        </p:txBody>
      </p:sp>
      <p:pic>
        <p:nvPicPr>
          <p:cNvPr id="4" name="Содержимое 3" descr="колоко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3136" y="1600200"/>
            <a:ext cx="439772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Вече</a:t>
            </a:r>
            <a:endParaRPr lang="ru-RU" dirty="0"/>
          </a:p>
        </p:txBody>
      </p:sp>
      <p:pic>
        <p:nvPicPr>
          <p:cNvPr id="4" name="Содержимое 3" descr="веч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930" r="2954"/>
          <a:stretch>
            <a:fillRect/>
          </a:stretch>
        </p:blipFill>
        <p:spPr>
          <a:xfrm>
            <a:off x="2123728" y="1124744"/>
            <a:ext cx="4810017" cy="5430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6012160" y="2420888"/>
            <a:ext cx="1008112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Герб России – двуглавый орёл</a:t>
            </a:r>
            <a:endParaRPr lang="ru-RU" dirty="0"/>
          </a:p>
        </p:txBody>
      </p:sp>
      <p:pic>
        <p:nvPicPr>
          <p:cNvPr id="4" name="Содержимое 3" descr="герб Росс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_c928b_a0d170c5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348880"/>
            <a:ext cx="5112568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214</Words>
  <Application>Microsoft Office PowerPoint</Application>
  <PresentationFormat>Экран (4:3)</PresentationFormat>
  <Paragraphs>59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 2</vt:lpstr>
      <vt:lpstr>Тема Office</vt:lpstr>
      <vt:lpstr>Тема 8. Образование и расширение Российского государства</vt:lpstr>
      <vt:lpstr>Что произошло в 1480 году?</vt:lpstr>
      <vt:lpstr>1480 г. – освобождение Руси от монголо-татарского ига</vt:lpstr>
      <vt:lpstr>Иван III (1440-1505) –  великий князь всея Руси</vt:lpstr>
      <vt:lpstr>Присоединение Новгорода и Твери</vt:lpstr>
      <vt:lpstr>Походы на Новгород</vt:lpstr>
      <vt:lpstr>Колокол</vt:lpstr>
      <vt:lpstr>Вече</vt:lpstr>
      <vt:lpstr>Герб России – двуглавый орёл</vt:lpstr>
      <vt:lpstr>Василий III (1505-1533)</vt:lpstr>
      <vt:lpstr>Презентация PowerPoint</vt:lpstr>
      <vt:lpstr>Презентация PowerPoint</vt:lpstr>
      <vt:lpstr>Иван IV Грозный (1547-1584) - первый русский царь</vt:lpstr>
      <vt:lpstr>2 этапа правления</vt:lpstr>
      <vt:lpstr>Избранная Рада</vt:lpstr>
      <vt:lpstr>Опричнина</vt:lpstr>
      <vt:lpstr>Опричники</vt:lpstr>
      <vt:lpstr>Внешняя политика  Ивана Грозного</vt:lpstr>
      <vt:lpstr>Крепостное право – система зависимости крестьян от помещиков</vt:lpstr>
      <vt:lpstr>Вопросы для повторения</vt:lpstr>
      <vt:lpstr>Что произошло в 1480 году?</vt:lpstr>
      <vt:lpstr>Какой герб появился у России при Иване III?</vt:lpstr>
      <vt:lpstr>Какие 2 этапа правления Ивана Грозного вы знаете?</vt:lpstr>
      <vt:lpstr>Что такое Опричнина?</vt:lpstr>
      <vt:lpstr>Кто такие опричники?</vt:lpstr>
      <vt:lpstr>Назовите основные направления внешней политики Ивана Грозного</vt:lpstr>
      <vt:lpstr>Что такое крепостное право?</vt:lpstr>
      <vt:lpstr>Домашнее задание Рассказать про герб России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29</cp:revision>
  <dcterms:created xsi:type="dcterms:W3CDTF">2017-01-23T13:26:13Z</dcterms:created>
  <dcterms:modified xsi:type="dcterms:W3CDTF">2023-01-26T08:40:55Z</dcterms:modified>
</cp:coreProperties>
</file>