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83" r:id="rId4"/>
    <p:sldId id="287" r:id="rId5"/>
    <p:sldId id="291" r:id="rId6"/>
    <p:sldId id="292" r:id="rId7"/>
    <p:sldId id="293" r:id="rId8"/>
    <p:sldId id="285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Тема 33.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Сталинская модернизация страны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ГУЛАГ – Государственное управление лагерей</a:t>
            </a:r>
            <a:endParaRPr lang="ru-RU" sz="2800" dirty="0"/>
          </a:p>
        </p:txBody>
      </p:sp>
      <p:pic>
        <p:nvPicPr>
          <p:cNvPr id="4" name="Рисунок 3" descr="53429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496607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75fz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17740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ulag_Location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429000"/>
            <a:ext cx="4680520" cy="32061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46481" y="5376446"/>
            <a:ext cx="4823295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Политические репрессии</a:t>
            </a:r>
            <a:r>
              <a:rPr lang="ru-RU" sz="2000" dirty="0"/>
              <a:t> – это меры государственного принуждения, включающие в себя разные виды ограничений и наказаний.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8319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Культ личности Сталина</a:t>
            </a:r>
            <a:endParaRPr lang="ru-RU" sz="3600" dirty="0"/>
          </a:p>
        </p:txBody>
      </p:sp>
      <p:pic>
        <p:nvPicPr>
          <p:cNvPr id="4" name="Рисунок 3" descr="300px-Poster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864" y="1091337"/>
            <a:ext cx="2016224" cy="2916814"/>
          </a:xfrm>
          <a:prstGeom prst="rect">
            <a:avLst/>
          </a:prstGeom>
        </p:spPr>
      </p:pic>
      <p:pic>
        <p:nvPicPr>
          <p:cNvPr id="6" name="Рисунок 5" descr="1416999605_e108d4151e93ec59ae9b4dd75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103" y="4077073"/>
            <a:ext cx="3732921" cy="2556630"/>
          </a:xfrm>
          <a:prstGeom prst="rect">
            <a:avLst/>
          </a:prstGeom>
        </p:spPr>
      </p:pic>
      <p:pic>
        <p:nvPicPr>
          <p:cNvPr id="7" name="Рисунок 6" descr="1454488793_stalinu_spasi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5482" y="4077163"/>
            <a:ext cx="3600400" cy="2556540"/>
          </a:xfrm>
          <a:prstGeom prst="rect">
            <a:avLst/>
          </a:prstGeom>
        </p:spPr>
      </p:pic>
      <p:pic>
        <p:nvPicPr>
          <p:cNvPr id="8" name="Рисунок 7" descr="Thumb_569_event_car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5913" y="980728"/>
            <a:ext cx="3958535" cy="29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Смерть Ленина (21 января 1924)</a:t>
            </a:r>
            <a:endParaRPr lang="ru-RU" sz="3600" dirty="0"/>
          </a:p>
        </p:txBody>
      </p:sp>
      <p:pic>
        <p:nvPicPr>
          <p:cNvPr id="5" name="Рисунок 4" descr="Mavzolei_Lenina_photo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490" y="1700808"/>
            <a:ext cx="6571108" cy="435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Сталин Иосиф Виссарионович</a:t>
            </a:r>
            <a:endParaRPr lang="ru-RU" dirty="0"/>
          </a:p>
        </p:txBody>
      </p:sp>
      <p:pic>
        <p:nvPicPr>
          <p:cNvPr id="5" name="Рисунок 4" descr="stalin_stal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759" y="1268760"/>
            <a:ext cx="6374482" cy="509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dustrializats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59943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3638" y="1556792"/>
            <a:ext cx="6419056" cy="3744416"/>
          </a:xfrm>
          <a:solidFill>
            <a:schemeClr val="lt1"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>Индустриализация</a:t>
            </a:r>
            <a:r>
              <a:rPr lang="ru-RU" sz="1600" dirty="0"/>
              <a:t> –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 процесс создания </a:t>
            </a:r>
            <a:r>
              <a:rPr lang="ru-RU" sz="1600" dirty="0"/>
              <a:t>крупного машинного производства во всех отраслях </a:t>
            </a:r>
            <a:r>
              <a:rPr lang="ru-RU" sz="1600" dirty="0" smtClean="0"/>
              <a:t>хозяйства страны</a:t>
            </a:r>
            <a:r>
              <a:rPr lang="ru-RU" sz="1600" dirty="0"/>
              <a:t>, прежде всего в промышленности.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Декабрь </a:t>
            </a:r>
            <a:r>
              <a:rPr lang="ru-RU" sz="1600" b="1" dirty="0"/>
              <a:t>1925 </a:t>
            </a:r>
            <a:r>
              <a:rPr lang="ru-RU" sz="1600" b="1" dirty="0" smtClean="0"/>
              <a:t>года - </a:t>
            </a:r>
            <a:r>
              <a:rPr lang="ru-RU" sz="1600" dirty="0" smtClean="0"/>
              <a:t>принято решение о начале индустриализации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Проведение индустриализации разделено на </a:t>
            </a:r>
            <a:r>
              <a:rPr lang="ru-RU" sz="1600" b="1" dirty="0" smtClean="0"/>
              <a:t>три пятилетки</a:t>
            </a:r>
            <a:r>
              <a:rPr lang="ru-RU" sz="1600" dirty="0" smtClean="0"/>
              <a:t>: </a:t>
            </a:r>
            <a:br>
              <a:rPr lang="ru-RU" sz="1600" dirty="0" smtClean="0"/>
            </a:br>
            <a:r>
              <a:rPr lang="ru-RU" sz="1600" b="1" dirty="0" smtClean="0"/>
              <a:t>1928-1932 гг. </a:t>
            </a:r>
            <a:r>
              <a:rPr lang="ru-RU" sz="1600" dirty="0" smtClean="0"/>
              <a:t>– первая пятилетка</a:t>
            </a:r>
            <a:br>
              <a:rPr lang="ru-RU" sz="1600" dirty="0" smtClean="0"/>
            </a:br>
            <a:r>
              <a:rPr lang="ru-RU" sz="1600" b="1" dirty="0" smtClean="0"/>
              <a:t>1933-1937 </a:t>
            </a:r>
            <a:r>
              <a:rPr lang="ru-RU" sz="1600" b="1" dirty="0"/>
              <a:t>гг</a:t>
            </a:r>
            <a:r>
              <a:rPr lang="ru-RU" sz="1600" b="1" dirty="0" smtClean="0"/>
              <a:t>. </a:t>
            </a:r>
            <a:r>
              <a:rPr lang="ru-RU" sz="1600" dirty="0" smtClean="0"/>
              <a:t>– вторая пятилетка</a:t>
            </a:r>
            <a:br>
              <a:rPr lang="ru-RU" sz="1600" dirty="0" smtClean="0"/>
            </a:br>
            <a:r>
              <a:rPr lang="ru-RU" sz="1600" b="1" dirty="0" smtClean="0"/>
              <a:t>1938-42 гг. </a:t>
            </a:r>
            <a:r>
              <a:rPr lang="ru-RU" sz="1600" dirty="0" smtClean="0"/>
              <a:t>- третья пятилетка </a:t>
            </a:r>
            <a:r>
              <a:rPr lang="ru-RU" sz="1600" dirty="0"/>
              <a:t>была прервана </a:t>
            </a:r>
            <a:r>
              <a:rPr lang="ru-RU" sz="1600" dirty="0" smtClean="0"/>
              <a:t>войной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4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17" y="-99392"/>
            <a:ext cx="9888957" cy="71287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4774" y="1700808"/>
            <a:ext cx="7056784" cy="3744416"/>
          </a:xfrm>
          <a:solidFill>
            <a:schemeClr val="lt1"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b="1" dirty="0" smtClean="0"/>
              <a:t>                                      </a:t>
            </a:r>
            <a:r>
              <a:rPr lang="ru-RU" sz="2400" b="1" dirty="0" smtClean="0"/>
              <a:t>Цели индустриализации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1. Превращение </a:t>
            </a:r>
            <a:r>
              <a:rPr lang="ru-RU" sz="2000" dirty="0"/>
              <a:t>страны в сильную индустриальную </a:t>
            </a:r>
            <a:r>
              <a:rPr lang="ru-RU" sz="2000" dirty="0" smtClean="0"/>
              <a:t>державу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Обеспечение </a:t>
            </a:r>
            <a:r>
              <a:rPr lang="ru-RU" sz="2000" dirty="0"/>
              <a:t>технической и экономической независимости </a:t>
            </a:r>
            <a:r>
              <a:rPr lang="ru-RU" sz="2000" dirty="0" smtClean="0"/>
              <a:t>страны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Усиление </a:t>
            </a:r>
            <a:r>
              <a:rPr lang="ru-RU" sz="2000" dirty="0"/>
              <a:t>оборонной мощи и безопасности </a:t>
            </a:r>
            <a:r>
              <a:rPr lang="ru-RU" sz="2000" dirty="0" smtClean="0"/>
              <a:t>государства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Улучшение </a:t>
            </a:r>
            <a:r>
              <a:rPr lang="ru-RU" sz="2000" dirty="0"/>
              <a:t>жизненного уровня </a:t>
            </a:r>
            <a:r>
              <a:rPr lang="ru-RU" sz="2000" dirty="0" smtClean="0"/>
              <a:t>народа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5. Демонстрация превосходства </a:t>
            </a:r>
            <a:r>
              <a:rPr lang="ru-RU" sz="2000" dirty="0"/>
              <a:t>социализма</a:t>
            </a:r>
          </a:p>
        </p:txBody>
      </p:sp>
    </p:spTree>
    <p:extLst>
      <p:ext uri="{BB962C8B-B14F-4D97-AF65-F5344CB8AC3E}">
        <p14:creationId xmlns:p14="http://schemas.microsoft.com/office/powerpoint/2010/main" val="20175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4774" y="1700808"/>
            <a:ext cx="7056784" cy="3744416"/>
          </a:xfrm>
          <a:solidFill>
            <a:schemeClr val="lt1"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/>
              <a:t>                                               </a:t>
            </a:r>
            <a:r>
              <a:rPr lang="ru-RU" sz="2400" b="1" dirty="0"/>
              <a:t>Источники средств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1. </a:t>
            </a:r>
            <a:r>
              <a:rPr lang="ru-RU" sz="1800" dirty="0" smtClean="0"/>
              <a:t>Внутренние </a:t>
            </a:r>
            <a:r>
              <a:rPr lang="ru-RU" sz="1800" dirty="0"/>
              <a:t>займы у населения</a:t>
            </a:r>
            <a:br>
              <a:rPr lang="ru-RU" sz="1800" dirty="0"/>
            </a:br>
            <a:r>
              <a:rPr lang="ru-RU" sz="1800" dirty="0" smtClean="0"/>
              <a:t>2. Перекачивание </a:t>
            </a:r>
            <a:r>
              <a:rPr lang="ru-RU" sz="1800" dirty="0"/>
              <a:t>средств из деревни в город, из сельского хозяйства в промышленность</a:t>
            </a:r>
            <a:br>
              <a:rPr lang="ru-RU" sz="1800" dirty="0"/>
            </a:br>
            <a:r>
              <a:rPr lang="ru-RU" sz="1800" dirty="0" smtClean="0"/>
              <a:t>3. Преимущественное </a:t>
            </a:r>
            <a:r>
              <a:rPr lang="ru-RU" sz="1800" dirty="0"/>
              <a:t>развитие тяжёлой промышленности за счёт </a:t>
            </a:r>
            <a:r>
              <a:rPr lang="ru-RU" sz="1800" dirty="0" smtClean="0"/>
              <a:t>лёгкой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4. Трудовой </a:t>
            </a:r>
            <a:r>
              <a:rPr lang="ru-RU" sz="1800" dirty="0"/>
              <a:t>энтузиазм народа</a:t>
            </a:r>
            <a:br>
              <a:rPr lang="ru-RU" sz="1800" dirty="0"/>
            </a:br>
            <a:r>
              <a:rPr lang="ru-RU" sz="1800" dirty="0" smtClean="0"/>
              <a:t>5. Дешёвая </a:t>
            </a:r>
            <a:r>
              <a:rPr lang="ru-RU" sz="1800" dirty="0"/>
              <a:t>рабочая сила заключённых</a:t>
            </a:r>
            <a:br>
              <a:rPr lang="ru-RU" sz="1800" dirty="0"/>
            </a:br>
            <a:r>
              <a:rPr lang="ru-RU" sz="1800" dirty="0" smtClean="0"/>
              <a:t>6. Доходы </a:t>
            </a:r>
            <a:r>
              <a:rPr lang="ru-RU" sz="1800" dirty="0"/>
              <a:t>от внешней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1275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21" y="0"/>
            <a:ext cx="9408842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4774" y="1700808"/>
            <a:ext cx="7056784" cy="3744416"/>
          </a:xfrm>
          <a:solidFill>
            <a:schemeClr val="lt1">
              <a:alpha val="7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/>
              <a:t>                                               </a:t>
            </a:r>
            <a:r>
              <a:rPr lang="ru-RU" sz="2400" b="1" dirty="0" smtClean="0"/>
              <a:t>Итоги индустриализации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>1. В </a:t>
            </a:r>
            <a:r>
              <a:rPr lang="ru-RU" sz="1800" dirty="0"/>
              <a:t>процессе индустриализации были </a:t>
            </a:r>
            <a:r>
              <a:rPr lang="ru-RU" sz="1800" b="1" dirty="0"/>
              <a:t>построены тысячи </a:t>
            </a:r>
            <a:r>
              <a:rPr lang="ru-RU" sz="1800" b="1" dirty="0" smtClean="0"/>
              <a:t>больших предприятий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Были </a:t>
            </a:r>
            <a:r>
              <a:rPr lang="ru-RU" sz="1800" b="1" dirty="0"/>
              <a:t>созданы новые важные отрасли</a:t>
            </a:r>
            <a:r>
              <a:rPr lang="ru-RU" sz="1800" dirty="0"/>
              <a:t>, которых в </a:t>
            </a:r>
            <a:r>
              <a:rPr lang="ru-RU" sz="1800" dirty="0" smtClean="0"/>
              <a:t>России </a:t>
            </a:r>
            <a:r>
              <a:rPr lang="ru-RU" sz="1800" dirty="0"/>
              <a:t>не </a:t>
            </a:r>
            <a:r>
              <a:rPr lang="ru-RU" sz="1800" dirty="0" smtClean="0"/>
              <a:t>было: энергетика, металлургия, химическая промышленность, машиностроение</a:t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ru-RU" sz="1800" b="1" dirty="0" smtClean="0"/>
              <a:t>Численность </a:t>
            </a:r>
            <a:r>
              <a:rPr lang="ru-RU" sz="1800" b="1" dirty="0"/>
              <a:t>городского населения увеличилась в два </a:t>
            </a:r>
            <a:r>
              <a:rPr lang="ru-RU" sz="1800" b="1" dirty="0" smtClean="0"/>
              <a:t>раза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По </a:t>
            </a:r>
            <a:r>
              <a:rPr lang="ru-RU" sz="1800" dirty="0"/>
              <a:t>абсолютным показателям </a:t>
            </a:r>
            <a:r>
              <a:rPr lang="ru-RU" sz="1800" dirty="0" smtClean="0"/>
              <a:t>промышленного </a:t>
            </a:r>
            <a:r>
              <a:rPr lang="ru-RU" sz="1800" dirty="0"/>
              <a:t>производства </a:t>
            </a:r>
            <a:r>
              <a:rPr lang="ru-RU" sz="1800" b="1" dirty="0"/>
              <a:t>СССР переместился</a:t>
            </a:r>
            <a:r>
              <a:rPr lang="ru-RU" sz="1800" dirty="0"/>
              <a:t> с пятого (1913 год</a:t>
            </a:r>
            <a:r>
              <a:rPr lang="ru-RU" sz="1800" dirty="0" smtClean="0"/>
              <a:t>) </a:t>
            </a:r>
            <a:r>
              <a:rPr lang="ru-RU" sz="1800" b="1" dirty="0" smtClean="0"/>
              <a:t>на </a:t>
            </a:r>
            <a:r>
              <a:rPr lang="ru-RU" sz="1800" b="1" dirty="0"/>
              <a:t>второе место в мире </a:t>
            </a:r>
            <a:r>
              <a:rPr lang="ru-RU" sz="1800" dirty="0"/>
              <a:t>(после США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99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99392"/>
            <a:ext cx="9897875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973" y="4581128"/>
            <a:ext cx="7272808" cy="14401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Коллективизация </a:t>
            </a:r>
            <a:r>
              <a:rPr lang="ru-RU" sz="2400" b="1" dirty="0"/>
              <a:t>—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политика </a:t>
            </a:r>
            <a:r>
              <a:rPr lang="ru-RU" sz="2400" dirty="0"/>
              <a:t>объединения единоличных крестьянских хозяйств в коллективные </a:t>
            </a:r>
            <a:r>
              <a:rPr lang="ru-RU" sz="2400" dirty="0" smtClean="0"/>
              <a:t>хозяйства (колхозы)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3312368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Голод </a:t>
            </a:r>
            <a:r>
              <a:rPr lang="ru-RU" sz="2400" dirty="0"/>
              <a:t>в </a:t>
            </a:r>
            <a:r>
              <a:rPr lang="ru-RU" sz="2400" b="1" dirty="0"/>
              <a:t>1932–1933</a:t>
            </a:r>
            <a:r>
              <a:rPr lang="ru-RU" sz="2400" dirty="0"/>
              <a:t> годах. </a:t>
            </a:r>
            <a:r>
              <a:rPr lang="ru-RU" sz="2400" dirty="0" smtClean="0"/>
              <a:t>От </a:t>
            </a:r>
            <a:r>
              <a:rPr lang="ru-RU" sz="2400" dirty="0"/>
              <a:t>голода </a:t>
            </a:r>
            <a:r>
              <a:rPr lang="ru-RU" sz="2400" dirty="0" smtClean="0"/>
              <a:t>умерло около </a:t>
            </a:r>
          </a:p>
          <a:p>
            <a:r>
              <a:rPr lang="ru-RU" sz="2400" b="1" dirty="0" smtClean="0"/>
              <a:t>7 миллионов 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175" y="476672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>Конституция 1936 г.</a:t>
            </a:r>
            <a:endParaRPr lang="ru-RU" sz="3600" dirty="0"/>
          </a:p>
        </p:txBody>
      </p:sp>
      <p:pic>
        <p:nvPicPr>
          <p:cNvPr id="5" name="Рисунок 4" descr="1280px-Конституция_СССР_1936_года_ст._118-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65000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51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Тема 33. Сталинская модернизация страны</vt:lpstr>
      <vt:lpstr>Смерть Ленина (21 января 1924)</vt:lpstr>
      <vt:lpstr>Сталин Иосиф Виссарионович</vt:lpstr>
      <vt:lpstr>Индустриализация –  это процесс создания крупного машинного производства во всех отраслях хозяйства страны, прежде всего в промышленности.  Декабрь 1925 года - принято решение о начале индустриализации  Проведение индустриализации разделено на три пятилетки:  1928-1932 гг. – первая пятилетка 1933-1937 гг. – вторая пятилетка 1938-42 гг. - третья пятилетка была прервана войной</vt:lpstr>
      <vt:lpstr>                                      Цели индустриализации  1. Превращение страны в сильную индустриальную державу 2. Обеспечение технической и экономической независимости страны 3. Усиление оборонной мощи и безопасности государства 4. Улучшение жизненного уровня народа 5. Демонстрация превосходства социализма</vt:lpstr>
      <vt:lpstr>                                               Источники средств  1. Внутренние займы у населения 2. Перекачивание средств из деревни в город, из сельского хозяйства в промышленность 3. Преимущественное развитие тяжёлой промышленности за счёт лёгкой. 4. Трудовой энтузиазм народа 5. Дешёвая рабочая сила заключённых 6. Доходы от внешней торговли</vt:lpstr>
      <vt:lpstr>                                               Итоги индустриализации  1. В процессе индустриализации были построены тысячи больших предприятий 2. Были созданы новые важные отрасли, которых в России не было: энергетика, металлургия, химическая промышленность, машиностроение 3. Численность городского населения увеличилась в два раза 4. По абсолютным показателям промышленного производства СССР переместился с пятого (1913 год) на второе место в мире (после США)</vt:lpstr>
      <vt:lpstr>Коллективизация —  политика объединения единоличных крестьянских хозяйств в коллективные хозяйства (колхозы)</vt:lpstr>
      <vt:lpstr>Конституция 1936 г.</vt:lpstr>
      <vt:lpstr>ГУЛАГ – Государственное управление лагерей</vt:lpstr>
      <vt:lpstr>Культ личности Сталина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48</cp:revision>
  <dcterms:created xsi:type="dcterms:W3CDTF">2017-01-23T13:26:13Z</dcterms:created>
  <dcterms:modified xsi:type="dcterms:W3CDTF">2022-06-29T14:06:56Z</dcterms:modified>
</cp:coreProperties>
</file>