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8" r:id="rId3"/>
    <p:sldId id="309" r:id="rId4"/>
    <p:sldId id="292" r:id="rId5"/>
    <p:sldId id="310" r:id="rId6"/>
    <p:sldId id="327" r:id="rId7"/>
    <p:sldId id="299" r:id="rId8"/>
    <p:sldId id="311" r:id="rId9"/>
    <p:sldId id="300" r:id="rId10"/>
    <p:sldId id="301" r:id="rId11"/>
    <p:sldId id="302" r:id="rId12"/>
    <p:sldId id="312" r:id="rId13"/>
    <p:sldId id="313" r:id="rId14"/>
    <p:sldId id="328" r:id="rId15"/>
    <p:sldId id="315" r:id="rId16"/>
    <p:sldId id="305" r:id="rId17"/>
    <p:sldId id="306" r:id="rId18"/>
    <p:sldId id="307" r:id="rId19"/>
    <p:sldId id="316" r:id="rId20"/>
    <p:sldId id="298" r:id="rId21"/>
    <p:sldId id="303" r:id="rId22"/>
    <p:sldId id="329" r:id="rId23"/>
    <p:sldId id="304" r:id="rId24"/>
    <p:sldId id="317" r:id="rId25"/>
    <p:sldId id="318" r:id="rId26"/>
    <p:sldId id="323" r:id="rId27"/>
    <p:sldId id="319" r:id="rId28"/>
    <p:sldId id="320" r:id="rId29"/>
    <p:sldId id="321" r:id="rId30"/>
    <p:sldId id="322" r:id="rId31"/>
    <p:sldId id="324" r:id="rId32"/>
    <p:sldId id="325" r:id="rId33"/>
    <p:sldId id="32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Тема 24. </a:t>
            </a:r>
            <a:br>
              <a:rPr lang="ru-RU" smtClean="0"/>
            </a:br>
            <a:r>
              <a:rPr lang="ru-RU" smtClean="0"/>
              <a:t>Первая </a:t>
            </a:r>
            <a:r>
              <a:rPr lang="ru-RU" dirty="0" smtClean="0"/>
              <a:t>мировая война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Подъем патриотизма в России</a:t>
            </a:r>
            <a:endParaRPr lang="ru-RU" dirty="0"/>
          </a:p>
        </p:txBody>
      </p:sp>
      <p:pic>
        <p:nvPicPr>
          <p:cNvPr id="4" name="Рисунок 3" descr="5fbce9a795c1774f8283ebb534274a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3978879" cy="2952328"/>
          </a:xfrm>
          <a:prstGeom prst="rect">
            <a:avLst/>
          </a:prstGeom>
        </p:spPr>
      </p:pic>
      <p:pic>
        <p:nvPicPr>
          <p:cNvPr id="5" name="Рисунок 4" descr="5313470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248472" cy="3117629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232532" cy="23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780309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Санкт-Петербург </a:t>
            </a:r>
            <a:r>
              <a:rPr lang="ru-RU" sz="2800" dirty="0" smtClean="0"/>
              <a:t>переименован в </a:t>
            </a:r>
            <a:r>
              <a:rPr lang="ru-RU" sz="2800" b="1" u="sng" dirty="0" smtClean="0"/>
              <a:t>Петроград</a:t>
            </a:r>
            <a:endParaRPr lang="ru-RU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59632" y="908720"/>
            <a:ext cx="676875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Начало войны было  относительно удачным для России.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b="1" u="sng" dirty="0" smtClean="0"/>
              <a:t>Но в русской армии были проблемы: </a:t>
            </a:r>
          </a:p>
          <a:p>
            <a:endParaRPr lang="ru-RU" sz="2800" b="1" u="sng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Плохое снабжение снарядами, продовольствием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Недостаточное количество артиллерии и пулемётов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ekc06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-27384"/>
            <a:ext cx="5112568" cy="683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kc06-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6512" y="0"/>
            <a:ext cx="51297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08" y="0"/>
            <a:ext cx="5129784" cy="6858000"/>
          </a:xfrm>
          <a:prstGeom prst="rect">
            <a:avLst/>
          </a:prstGeom>
        </p:spPr>
      </p:pic>
      <p:pic>
        <p:nvPicPr>
          <p:cNvPr id="4" name="Рисунок 3" descr="генерал-брусилов-1-1024x825.jpg"/>
          <p:cNvPicPr>
            <a:picLocks noChangeAspect="1"/>
          </p:cNvPicPr>
          <p:nvPr/>
        </p:nvPicPr>
        <p:blipFill>
          <a:blip r:embed="rId3" cstate="print"/>
          <a:srcRect l="4335" r="22451"/>
          <a:stretch>
            <a:fillRect/>
          </a:stretch>
        </p:blipFill>
        <p:spPr>
          <a:xfrm>
            <a:off x="7464121" y="4246882"/>
            <a:ext cx="1374163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23110" y="587727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Алексей Алексеевич </a:t>
            </a:r>
          </a:p>
          <a:p>
            <a:pPr algn="ctr"/>
            <a:r>
              <a:rPr lang="ru-RU" sz="1600" dirty="0" smtClean="0"/>
              <a:t>Брусилов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37057" y="3254013"/>
            <a:ext cx="2628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«Брусиловский прорыв»</a:t>
            </a:r>
            <a:endParaRPr lang="ru-RU" sz="20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716016" y="3717032"/>
            <a:ext cx="2748105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81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8172523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268" y="0"/>
            <a:ext cx="32214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Россия в 1917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70080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Февральская революция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1700808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Октябрьская революция </a:t>
            </a:r>
            <a:endParaRPr lang="ru-RU" sz="2400" dirty="0"/>
          </a:p>
        </p:txBody>
      </p:sp>
      <p:pic>
        <p:nvPicPr>
          <p:cNvPr id="10" name="Рисунок 9" descr="87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92896"/>
            <a:ext cx="3744416" cy="2995532"/>
          </a:xfrm>
          <a:prstGeom prst="rect">
            <a:avLst/>
          </a:prstGeom>
        </p:spPr>
      </p:pic>
      <p:pic>
        <p:nvPicPr>
          <p:cNvPr id="11" name="Рисунок 10" descr="RevFe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4506226" cy="2520280"/>
          </a:xfrm>
          <a:prstGeom prst="rect">
            <a:avLst/>
          </a:prstGeom>
        </p:spPr>
      </p:pic>
      <p:pic>
        <p:nvPicPr>
          <p:cNvPr id="16" name="Рисунок 15" descr="1130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068960"/>
            <a:ext cx="2448272" cy="2967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3 марта 1918 г. – Брестский мирный договор</a:t>
            </a:r>
            <a:endParaRPr lang="ru-RU" sz="3600" dirty="0"/>
          </a:p>
        </p:txBody>
      </p:sp>
      <p:pic>
        <p:nvPicPr>
          <p:cNvPr id="12" name="Рисунок 11" descr="Map_Treaty_of_Brest-Litovsk-r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048" y="980728"/>
            <a:ext cx="3707904" cy="57581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6016" y="1196752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Россия теряла часть Украины, Белоруссии, Прибалтики, Кавказа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Армия и флот демобилизовались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Россия выплачивала 6 млрд. марок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28 июня 1919 г. – Версальский мирный договор</a:t>
            </a:r>
            <a:endParaRPr lang="ru-RU" dirty="0"/>
          </a:p>
        </p:txBody>
      </p:sp>
      <p:pic>
        <p:nvPicPr>
          <p:cNvPr id="12" name="Рисунок 11" descr="Treaty_of_Versailles,_English_ver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312368" cy="5048890"/>
          </a:xfrm>
          <a:prstGeom prst="rect">
            <a:avLst/>
          </a:prstGeom>
        </p:spPr>
      </p:pic>
      <p:pic>
        <p:nvPicPr>
          <p:cNvPr id="13" name="Рисунок 12" descr="Big_f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628800"/>
            <a:ext cx="4878222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00607"/>
              </p:ext>
            </p:extLst>
          </p:nvPr>
        </p:nvGraphicFramePr>
        <p:xfrm>
          <a:off x="3995936" y="5522168"/>
          <a:ext cx="4878222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9111">
                  <a:extLst>
                    <a:ext uri="{9D8B030D-6E8A-4147-A177-3AD203B41FA5}">
                      <a16:colId xmlns:a16="http://schemas.microsoft.com/office/drawing/2014/main" val="530920900"/>
                    </a:ext>
                  </a:extLst>
                </a:gridCol>
                <a:gridCol w="2439111">
                  <a:extLst>
                    <a:ext uri="{9D8B030D-6E8A-4147-A177-3AD203B41FA5}">
                      <a16:colId xmlns:a16="http://schemas.microsoft.com/office/drawing/2014/main" val="169464339"/>
                    </a:ext>
                  </a:extLst>
                </a:gridCol>
              </a:tblGrid>
              <a:tr h="2892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Англия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Дэвид Ллойд Джордж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958211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Италия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Витторио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Эмануэле</a:t>
                      </a:r>
                      <a:r>
                        <a:rPr lang="ru-RU" sz="1400" dirty="0" smtClean="0"/>
                        <a:t> Орландо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001660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Франция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Жорж </a:t>
                      </a:r>
                      <a:r>
                        <a:rPr lang="ru-RU" sz="1400" dirty="0" err="1" smtClean="0"/>
                        <a:t>Клемансо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347337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США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/>
                        <a:t>Вудро</a:t>
                      </a:r>
                      <a:r>
                        <a:rPr lang="ru-RU" sz="1400" dirty="0" smtClean="0"/>
                        <a:t> Вильсон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724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28 июня 1919 г. – Версальский мирный договор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Германия признавала свою </a:t>
            </a:r>
            <a:r>
              <a:rPr lang="ru-RU" b="1" dirty="0" smtClean="0"/>
              <a:t>ответственность за весь ущерб</a:t>
            </a:r>
            <a:r>
              <a:rPr lang="ru-RU" dirty="0" smtClean="0"/>
              <a:t>, причиненный все странам участницам первой мировой войны. Этот ущерб проигравшая сторона должна будет возместить.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Вильгельм </a:t>
            </a:r>
            <a:r>
              <a:rPr lang="en-US" dirty="0" smtClean="0"/>
              <a:t>II</a:t>
            </a:r>
            <a:r>
              <a:rPr lang="ru-RU" dirty="0" smtClean="0"/>
              <a:t>, император страны, признавался международным военным преступников и его требовали предать трибуналу (статья 227)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Устанавливались четкие </a:t>
            </a:r>
            <a:r>
              <a:rPr lang="ru-RU" b="1" dirty="0" smtClean="0"/>
              <a:t>границы между странами Европы</a:t>
            </a:r>
            <a:r>
              <a:rPr lang="ru-RU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 smtClean="0"/>
              <a:t>Немецкому государству запрещалось иметь регулярную армию </a:t>
            </a:r>
            <a:r>
              <a:rPr lang="ru-RU" dirty="0" smtClean="0"/>
              <a:t>(статья 173)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Все крепости и укрепленный районы к западу от Рейна должны быть полностью уничтожены. </a:t>
            </a:r>
            <a:r>
              <a:rPr lang="ru-RU" b="1" dirty="0" smtClean="0"/>
              <a:t>Демилитаризация Рейнской зоны </a:t>
            </a:r>
            <a:r>
              <a:rPr lang="ru-RU" dirty="0" smtClean="0"/>
              <a:t>(статья 180)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Германия обязывалась </a:t>
            </a:r>
            <a:r>
              <a:rPr lang="ru-RU" b="1" dirty="0" smtClean="0"/>
              <a:t>выплачивать репарации </a:t>
            </a:r>
            <a:r>
              <a:rPr lang="ru-RU" dirty="0" smtClean="0"/>
              <a:t>странам победительницам (статья 235)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/>
              <a:t>Территории к западу от Рейна буду оккупированы союзными войсками, чтобы следить за соблюдениями условий договора (статья 428).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Тройственного союза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34076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 мая 1882 г. - </a:t>
            </a:r>
            <a:r>
              <a:rPr lang="ru-RU" sz="2800" dirty="0" smtClean="0"/>
              <a:t>Германия, Австро-Венгрия и Италия подписали секретный договор о союзе</a:t>
            </a:r>
            <a:endParaRPr lang="ru-RU" sz="2800" dirty="0"/>
          </a:p>
        </p:txBody>
      </p:sp>
      <p:pic>
        <p:nvPicPr>
          <p:cNvPr id="5" name="Рисунок 4" descr="Triple_Allia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5287672" cy="3600400"/>
          </a:xfrm>
          <a:prstGeom prst="rect">
            <a:avLst/>
          </a:prstGeom>
        </p:spPr>
      </p:pic>
      <p:pic>
        <p:nvPicPr>
          <p:cNvPr id="6" name="Рисунок 5" descr="Georges_Tiret-Bognet_-_Triple_Alli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2492896"/>
            <a:ext cx="3295559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ekc15-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424936" cy="6881842"/>
          </a:xfrm>
        </p:spPr>
      </p:pic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Новое оружие в Первую мировую войну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888432" cy="2462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4067282"/>
            <a:ext cx="3806345" cy="2460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806345" cy="2472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77072"/>
            <a:ext cx="3888432" cy="246064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727684" y="3172485"/>
            <a:ext cx="1224136" cy="374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Пулемёт</a:t>
            </a:r>
            <a:endParaRPr lang="ru-RU" sz="16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228184" y="3172484"/>
            <a:ext cx="1224136" cy="374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Танк</a:t>
            </a:r>
            <a:endParaRPr lang="ru-RU" sz="16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93658" y="6093296"/>
            <a:ext cx="1692188" cy="374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Подводная лодка</a:t>
            </a:r>
            <a:endParaRPr lang="ru-RU" sz="160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994158" y="6093295"/>
            <a:ext cx="1692188" cy="374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Самолёт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7929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Газовые атаки в Первую мировую войну</a:t>
            </a:r>
            <a:endParaRPr lang="ru-RU" sz="3600" dirty="0"/>
          </a:p>
        </p:txBody>
      </p:sp>
      <p:pic>
        <p:nvPicPr>
          <p:cNvPr id="8" name="Рисунок 7" descr="1024px-Vickers_machine_gun_crew_with_gas_mas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819928" cy="2376264"/>
          </a:xfrm>
          <a:prstGeom prst="rect">
            <a:avLst/>
          </a:prstGeom>
        </p:spPr>
      </p:pic>
      <p:pic>
        <p:nvPicPr>
          <p:cNvPr id="9" name="Рисунок 8" descr="Bundesarchiv_Bild_146-1976-007-32,_Champagne,_russische_Soldaten_mit_Gasmas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573016"/>
            <a:ext cx="2347449" cy="3048635"/>
          </a:xfrm>
          <a:prstGeom prst="rect">
            <a:avLst/>
          </a:prstGeom>
        </p:spPr>
      </p:pic>
      <p:pic>
        <p:nvPicPr>
          <p:cNvPr id="10" name="Рисунок 9" descr="Bundesarchiv_Bild_183-F0313-0208-007,_Gaskrieg_(Luftbild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135928"/>
            <a:ext cx="4680520" cy="3530348"/>
          </a:xfrm>
          <a:prstGeom prst="rect">
            <a:avLst/>
          </a:prstGeom>
        </p:spPr>
      </p:pic>
      <p:pic>
        <p:nvPicPr>
          <p:cNvPr id="11" name="Рисунок 10" descr="Фотография,_распространявшаяся_на_фронте_среди_британских_солдат_в_качестве_плаката.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635" y="1196752"/>
            <a:ext cx="4677853" cy="21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40115983812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507577"/>
            <a:ext cx="4650148" cy="31683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Животные</a:t>
            </a:r>
            <a:br>
              <a:rPr lang="ru-RU" dirty="0" smtClean="0"/>
            </a:br>
            <a:r>
              <a:rPr lang="ru-RU" dirty="0" smtClean="0"/>
              <a:t>в Первую мировую войну</a:t>
            </a:r>
            <a:endParaRPr lang="ru-RU" dirty="0"/>
          </a:p>
        </p:txBody>
      </p:sp>
      <p:pic>
        <p:nvPicPr>
          <p:cNvPr id="7" name="Рисунок 6" descr="1401159822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4578140" cy="2901134"/>
          </a:xfrm>
          <a:prstGeom prst="rect">
            <a:avLst/>
          </a:prstGeom>
        </p:spPr>
      </p:pic>
      <p:pic>
        <p:nvPicPr>
          <p:cNvPr id="15" name="Рисунок 14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3888432" cy="2901134"/>
          </a:xfrm>
          <a:prstGeom prst="rect">
            <a:avLst/>
          </a:prstGeom>
        </p:spPr>
      </p:pic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519" y="4162689"/>
            <a:ext cx="3878457" cy="251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страны входили в Тройственный союз?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страны входили в Четверной союз?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/>
          <a:lstStyle/>
          <a:p>
            <a:r>
              <a:rPr lang="ru-RU" dirty="0" smtClean="0"/>
              <a:t>Какие страны входили в Антанту?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Россия приняла участие в войне?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послужило поводом к началу войны?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p_Europe_alliances_1914-r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411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Антанты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5157192"/>
            <a:ext cx="29801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1893</a:t>
            </a:r>
            <a:r>
              <a:rPr lang="ru-RU" dirty="0" smtClean="0"/>
              <a:t> —оборонительный союз России с Францией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83768" y="1484784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1907</a:t>
            </a:r>
            <a:r>
              <a:rPr lang="ru-RU" dirty="0" smtClean="0"/>
              <a:t> — русско-английское соглашения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699792" y="3861048"/>
            <a:ext cx="3744416" cy="7200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3728" y="2636912"/>
            <a:ext cx="4104456" cy="7200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051720" y="2924944"/>
            <a:ext cx="144016" cy="151216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284984"/>
            <a:ext cx="31318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1904</a:t>
            </a:r>
            <a:r>
              <a:rPr lang="ru-RU" dirty="0" smtClean="0"/>
              <a:t>  —  англо-французское соглашения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build="allAtOnce" animBg="1"/>
      <p:bldP spid="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страна первой объявила войну?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«Брусиловский прорыв»?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/>
          <a:lstStyle/>
          <a:p>
            <a:r>
              <a:rPr lang="ru-RU" dirty="0" smtClean="0"/>
              <a:t>Почему Россия вышла из войны?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основные условия Версальского договора?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98762"/>
              </p:ext>
            </p:extLst>
          </p:nvPr>
        </p:nvGraphicFramePr>
        <p:xfrm>
          <a:off x="471890" y="620688"/>
          <a:ext cx="8208912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5309209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169464339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Тройственный союз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Антанта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582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00166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Австро-Венгрия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34733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Италия (до 1915 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4001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83661"/>
              </p:ext>
            </p:extLst>
          </p:nvPr>
        </p:nvGraphicFramePr>
        <p:xfrm>
          <a:off x="471890" y="4005064"/>
          <a:ext cx="8208912" cy="2246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0585827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168624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Четверной союз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Антанта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1817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Германия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506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Австро-Венгрия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Англия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42131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Османская империя (с 1914 г.)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Франция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573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Болгария (с 1915 г.)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Италия (с 1915 г.)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689659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 другие</a:t>
                      </a:r>
                      <a:r>
                        <a:rPr lang="ru-RU" baseline="0" dirty="0" smtClean="0"/>
                        <a:t> страны мира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74152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3588409" y="2276872"/>
            <a:ext cx="1975874" cy="157537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Причины участия России в войне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412776"/>
            <a:ext cx="71287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Россия против усиления </a:t>
            </a:r>
            <a:r>
              <a:rPr lang="ru-RU" sz="2800" dirty="0"/>
              <a:t>Германии в Европе и </a:t>
            </a:r>
            <a:r>
              <a:rPr lang="ru-RU" sz="2800" dirty="0" smtClean="0"/>
              <a:t>проникновения Австро-Венгрии на Балканы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Россия </a:t>
            </a:r>
            <a:r>
              <a:rPr lang="ru-RU" sz="2800" dirty="0"/>
              <a:t>боролась за проливы Босфор и Дарданеллы, которые были под контролем Османской Империи.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ru-RU" sz="2800" dirty="0" smtClean="0"/>
              <a:t>Протекторат над всеми славянскими народами, </a:t>
            </a:r>
            <a:r>
              <a:rPr lang="ru-RU" sz="2800" dirty="0"/>
              <a:t>поддержка на Балканах </a:t>
            </a:r>
            <a:r>
              <a:rPr lang="ru-RU" sz="2800" dirty="0" err="1"/>
              <a:t>антиавстрийских</a:t>
            </a:r>
            <a:r>
              <a:rPr lang="ru-RU" sz="2800" dirty="0"/>
              <a:t> и антитурецких настроений у сербов и болгар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p_Europe_alliances_1914-ru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4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28 июня 1914 – убийство </a:t>
            </a:r>
            <a:br>
              <a:rPr lang="ru-RU" dirty="0" smtClean="0"/>
            </a:br>
            <a:r>
              <a:rPr lang="ru-RU" dirty="0" smtClean="0"/>
              <a:t>Франца Фердинанда в Сараево</a:t>
            </a:r>
            <a:endParaRPr lang="ru-RU" dirty="0"/>
          </a:p>
        </p:txBody>
      </p:sp>
      <p:pic>
        <p:nvPicPr>
          <p:cNvPr id="5" name="Рисунок 4" descr="Gavrilloprinc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214025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Gavrilo_Princip_assassinates_Franz_Ferdin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4409173" cy="482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800px-Franz_ferdin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556792"/>
            <a:ext cx="1728192" cy="21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Франц Фердинанд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630932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Гаврило Принцип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Ультиматум Австро-Венгрии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278334"/>
            <a:ext cx="8064896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Запретить издания, пропагандирующие ненависть к Австро-Венгрии и нарушение ее территориальной целостности.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Закрыть общество «Народная оборона» и все другие союзы организации, ведущие пропаганду против Австро-Венгрии.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Исключить </a:t>
            </a:r>
            <a:r>
              <a:rPr lang="ru-RU" sz="1600" dirty="0" err="1" smtClean="0"/>
              <a:t>антиавстрийскую</a:t>
            </a:r>
            <a:r>
              <a:rPr lang="ru-RU" sz="1600" dirty="0" smtClean="0"/>
              <a:t> пропаганду из народного образования.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Уволить с военной и государственной службы всех офицеров и чиновников, которые занимаются </a:t>
            </a:r>
            <a:r>
              <a:rPr lang="ru-RU" sz="1600" dirty="0" err="1" smtClean="0"/>
              <a:t>антиавстрийской</a:t>
            </a:r>
            <a:r>
              <a:rPr lang="ru-RU" sz="1600" dirty="0" smtClean="0"/>
              <a:t> пропагандой.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Допустить к работе на территории Сербии государственных служб Австро-Венгерской империи для прекращения любой </a:t>
            </a:r>
            <a:r>
              <a:rPr lang="ru-RU" sz="1600" dirty="0" err="1" smtClean="0"/>
              <a:t>антиавстрийской</a:t>
            </a:r>
            <a:r>
              <a:rPr lang="ru-RU" sz="1600" dirty="0" smtClean="0"/>
              <a:t> деятельности.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b="1" dirty="0" smtClean="0"/>
              <a:t>Провести расследование против каждого из участников </a:t>
            </a:r>
            <a:r>
              <a:rPr lang="ru-RU" sz="1600" b="1" dirty="0" err="1" smtClean="0"/>
              <a:t>Сараевского</a:t>
            </a:r>
            <a:r>
              <a:rPr lang="ru-RU" sz="1600" b="1" dirty="0" smtClean="0"/>
              <a:t> убийства с участием в расследовании австрийского правительства.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Арестовать майора </a:t>
            </a:r>
            <a:r>
              <a:rPr lang="ru-RU" sz="1600" dirty="0" err="1" smtClean="0"/>
              <a:t>Воислава</a:t>
            </a:r>
            <a:r>
              <a:rPr lang="ru-RU" sz="1600" dirty="0" smtClean="0"/>
              <a:t> Танкосича и Милана </a:t>
            </a:r>
            <a:r>
              <a:rPr lang="ru-RU" sz="1600" dirty="0" err="1" smtClean="0"/>
              <a:t>Цигановича</a:t>
            </a:r>
            <a:r>
              <a:rPr lang="ru-RU" sz="1600" dirty="0" smtClean="0"/>
              <a:t>, причастных к </a:t>
            </a:r>
            <a:r>
              <a:rPr lang="ru-RU" sz="1600" dirty="0" err="1" smtClean="0"/>
              <a:t>Сараевскому</a:t>
            </a:r>
            <a:r>
              <a:rPr lang="ru-RU" sz="1600" dirty="0" smtClean="0"/>
              <a:t> убийству.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Принять эффективные меры для предотвращения контрабанды оружия и взрывчатки в Австрию, арестовать пограничников, которые помогли убийцам пересечь границу.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Дать объяснения насчёт враждебных к Австро-Венгрии высказываний сербских чиновников в период после убийства.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600" dirty="0" smtClean="0"/>
              <a:t>Без промедлений информировать австрийское правительство о мерах, принятых согласно предыдущим пунктам.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Начало войны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33461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588</Words>
  <Application>Microsoft Office PowerPoint</Application>
  <PresentationFormat>Экран (4:3)</PresentationFormat>
  <Paragraphs>101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Тема Office</vt:lpstr>
      <vt:lpstr>Тема 24.  Первая мировая война </vt:lpstr>
      <vt:lpstr>Создание Тройственного союза</vt:lpstr>
      <vt:lpstr>Создание Антанты</vt:lpstr>
      <vt:lpstr>Презентация PowerPoint</vt:lpstr>
      <vt:lpstr>Причины участия России в войне</vt:lpstr>
      <vt:lpstr>Презентация PowerPoint</vt:lpstr>
      <vt:lpstr>28 июня 1914 – убийство  Франца Фердинанда в Сараево</vt:lpstr>
      <vt:lpstr>Ультиматум Австро-Венгрии </vt:lpstr>
      <vt:lpstr>Начало войны</vt:lpstr>
      <vt:lpstr>Подъем патриотизма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 в 1917 г.</vt:lpstr>
      <vt:lpstr>3 марта 1918 г. – Брестский мирный договор</vt:lpstr>
      <vt:lpstr>28 июня 1919 г. – Версальский мирный договор</vt:lpstr>
      <vt:lpstr>28 июня 1919 г. – Версальский мирный договор</vt:lpstr>
      <vt:lpstr>Презентация PowerPoint</vt:lpstr>
      <vt:lpstr>Новое оружие в Первую мировую войну</vt:lpstr>
      <vt:lpstr>Газовые атаки в Первую мировую войну</vt:lpstr>
      <vt:lpstr>Животные в Первую мировую войну</vt:lpstr>
      <vt:lpstr>Вопросы для повторения</vt:lpstr>
      <vt:lpstr>Какие страны входили в Тройственный союз?</vt:lpstr>
      <vt:lpstr>Какие страны входили в Четверной союз?</vt:lpstr>
      <vt:lpstr>Какие страны входили в Антанту?</vt:lpstr>
      <vt:lpstr>Почему Россия приняла участие в войне?</vt:lpstr>
      <vt:lpstr>Что послужило поводом к началу войны?</vt:lpstr>
      <vt:lpstr>Какая страна первой объявила войну?</vt:lpstr>
      <vt:lpstr>Что такое «Брусиловский прорыв»?</vt:lpstr>
      <vt:lpstr>Почему Россия вышла из войны?</vt:lpstr>
      <vt:lpstr>Назовите основные условия Версальского договора?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88</cp:revision>
  <dcterms:created xsi:type="dcterms:W3CDTF">2017-01-23T13:26:13Z</dcterms:created>
  <dcterms:modified xsi:type="dcterms:W3CDTF">2022-06-29T14:05:04Z</dcterms:modified>
</cp:coreProperties>
</file>