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2" r:id="rId3"/>
    <p:sldId id="297" r:id="rId4"/>
    <p:sldId id="289" r:id="rId5"/>
    <p:sldId id="307" r:id="rId6"/>
    <p:sldId id="305" r:id="rId7"/>
    <p:sldId id="306" r:id="rId8"/>
    <p:sldId id="322" r:id="rId9"/>
    <p:sldId id="323" r:id="rId10"/>
    <p:sldId id="324" r:id="rId11"/>
    <p:sldId id="308" r:id="rId12"/>
    <p:sldId id="314" r:id="rId13"/>
    <p:sldId id="295" r:id="rId14"/>
    <p:sldId id="309" r:id="rId15"/>
    <p:sldId id="310" r:id="rId16"/>
    <p:sldId id="311" r:id="rId17"/>
    <p:sldId id="312" r:id="rId18"/>
    <p:sldId id="313" r:id="rId19"/>
    <p:sldId id="315" r:id="rId20"/>
    <p:sldId id="316" r:id="rId21"/>
    <p:sldId id="317" r:id="rId22"/>
    <p:sldId id="318" r:id="rId23"/>
    <p:sldId id="319" r:id="rId24"/>
    <p:sldId id="32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2. </a:t>
            </a:r>
            <a:br>
              <a:rPr lang="ru-RU" dirty="0" smtClean="0"/>
            </a:br>
            <a:r>
              <a:rPr lang="ru-RU" dirty="0" smtClean="0"/>
              <a:t>Восточные славяне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72236807 — копия.jpg"/>
          <p:cNvPicPr>
            <a:picLocks noChangeAspect="1"/>
          </p:cNvPicPr>
          <p:nvPr/>
        </p:nvPicPr>
        <p:blipFill>
          <a:blip r:embed="rId2" cstate="print"/>
          <a:srcRect b="10748"/>
          <a:stretch>
            <a:fillRect/>
          </a:stretch>
        </p:blipFill>
        <p:spPr>
          <a:xfrm>
            <a:off x="4582345" y="0"/>
            <a:ext cx="3950095" cy="2348880"/>
          </a:xfrm>
          <a:prstGeom prst="rect">
            <a:avLst/>
          </a:prstGeom>
        </p:spPr>
      </p:pic>
      <p:pic>
        <p:nvPicPr>
          <p:cNvPr id="23" name="Рисунок 22" descr="йцйц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84" y="0"/>
            <a:ext cx="4139952" cy="2714980"/>
          </a:xfrm>
          <a:prstGeom prst="rect">
            <a:avLst/>
          </a:prstGeom>
        </p:spPr>
      </p:pic>
      <p:pic>
        <p:nvPicPr>
          <p:cNvPr id="24" name="Рисунок 23" descr="рем — копия.jpg"/>
          <p:cNvPicPr>
            <a:picLocks noChangeAspect="1"/>
          </p:cNvPicPr>
          <p:nvPr/>
        </p:nvPicPr>
        <p:blipFill>
          <a:blip r:embed="rId4" cstate="print"/>
          <a:srcRect l="14120" b="5548"/>
          <a:stretch>
            <a:fillRect/>
          </a:stretch>
        </p:blipFill>
        <p:spPr>
          <a:xfrm>
            <a:off x="4824536" y="2287245"/>
            <a:ext cx="3707904" cy="2293883"/>
          </a:xfrm>
          <a:prstGeom prst="rect">
            <a:avLst/>
          </a:prstGeom>
        </p:spPr>
      </p:pic>
      <p:pic>
        <p:nvPicPr>
          <p:cNvPr id="25" name="Рисунок 24" descr="ррр —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584" y="4098033"/>
            <a:ext cx="4139952" cy="2759968"/>
          </a:xfrm>
          <a:prstGeom prst="rect">
            <a:avLst/>
          </a:prstGeom>
        </p:spPr>
      </p:pic>
      <p:pic>
        <p:nvPicPr>
          <p:cNvPr id="26" name="Рисунок 25" descr="фото137 — копия.jpg"/>
          <p:cNvPicPr>
            <a:picLocks noChangeAspect="1"/>
          </p:cNvPicPr>
          <p:nvPr/>
        </p:nvPicPr>
        <p:blipFill>
          <a:blip r:embed="rId6" cstate="print"/>
          <a:srcRect b="7934"/>
          <a:stretch>
            <a:fillRect/>
          </a:stretch>
        </p:blipFill>
        <p:spPr>
          <a:xfrm>
            <a:off x="4824536" y="4580458"/>
            <a:ext cx="3707904" cy="2277542"/>
          </a:xfrm>
          <a:prstGeom prst="rect">
            <a:avLst/>
          </a:prstGeom>
        </p:spPr>
      </p:pic>
      <p:pic>
        <p:nvPicPr>
          <p:cNvPr id="22" name="Рисунок 21" descr="cattle — копия.jpg"/>
          <p:cNvPicPr>
            <a:picLocks noChangeAspect="1"/>
          </p:cNvPicPr>
          <p:nvPr/>
        </p:nvPicPr>
        <p:blipFill>
          <a:blip r:embed="rId7" cstate="print"/>
          <a:srcRect t="15037" r="1739"/>
          <a:stretch>
            <a:fillRect/>
          </a:stretch>
        </p:blipFill>
        <p:spPr>
          <a:xfrm>
            <a:off x="684584" y="2420888"/>
            <a:ext cx="4139952" cy="24412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19672" y="134076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охота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84" y="3750131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скотоводство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584233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рыболовство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134076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бортничество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0072" y="364502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ремесло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6096" y="5842337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торговля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8" grpId="0" build="p"/>
      <p:bldP spid="29" grpId="0" build="p"/>
      <p:bldP spid="30" grpId="0" build="p"/>
      <p:bldP spid="31" grpId="0" build="p"/>
      <p:bldP spid="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Кто такие славяне?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5" name="Рисунок 4" descr="пв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760640" cy="4554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556792"/>
            <a:ext cx="3312368" cy="469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5" name="Рисунок 4" descr="na_rossiiskih-608x434.png"/>
          <p:cNvPicPr>
            <a:picLocks noChangeAspect="1"/>
          </p:cNvPicPr>
          <p:nvPr/>
        </p:nvPicPr>
        <p:blipFill>
          <a:blip r:embed="rId2" cstate="print"/>
          <a:srcRect l="28862" t="4710" r="17672"/>
          <a:stretch>
            <a:fillRect/>
          </a:stretch>
        </p:blipFill>
        <p:spPr>
          <a:xfrm>
            <a:off x="2771800" y="1556792"/>
            <a:ext cx="3816424" cy="4855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Рисунок 3" descr="дружина.jpg"/>
          <p:cNvPicPr>
            <a:picLocks noChangeAspect="1"/>
          </p:cNvPicPr>
          <p:nvPr/>
        </p:nvPicPr>
        <p:blipFill>
          <a:blip r:embed="rId2" cstate="print"/>
          <a:srcRect t="5660"/>
          <a:stretch>
            <a:fillRect/>
          </a:stretch>
        </p:blipFill>
        <p:spPr>
          <a:xfrm>
            <a:off x="1691679" y="1916832"/>
            <a:ext cx="584482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5" name="Рисунок 4" descr="i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400600" cy="359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 descr="вече.jpg"/>
          <p:cNvPicPr>
            <a:picLocks noChangeAspect="1"/>
          </p:cNvPicPr>
          <p:nvPr/>
        </p:nvPicPr>
        <p:blipFill>
          <a:blip r:embed="rId2" cstate="print"/>
          <a:srcRect t="5930" r="2954"/>
          <a:stretch>
            <a:fillRect/>
          </a:stretch>
        </p:blipFill>
        <p:spPr>
          <a:xfrm>
            <a:off x="2771800" y="1988839"/>
            <a:ext cx="3816424" cy="430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 descr="пшениц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916832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вя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512" y="2636912"/>
            <a:ext cx="9144000" cy="187220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такие славяне?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5" name="Рисунок 4" descr="rfgecn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402501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 descr="реп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348880"/>
            <a:ext cx="5949288" cy="37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5" name="Рисунок 4" descr="лу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8491" y="1772816"/>
            <a:ext cx="419768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 descr="bura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784011" cy="47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занятия древних славян</a:t>
            </a:r>
            <a:endParaRPr lang="ru-RU" dirty="0"/>
          </a:p>
        </p:txBody>
      </p:sp>
      <p:pic>
        <p:nvPicPr>
          <p:cNvPr id="4" name="Рисунок 3" descr="72236807 — копия.jpg"/>
          <p:cNvPicPr>
            <a:picLocks noChangeAspect="1"/>
          </p:cNvPicPr>
          <p:nvPr/>
        </p:nvPicPr>
        <p:blipFill>
          <a:blip r:embed="rId2" cstate="print"/>
          <a:srcRect b="10748"/>
          <a:stretch>
            <a:fillRect/>
          </a:stretch>
        </p:blipFill>
        <p:spPr>
          <a:xfrm>
            <a:off x="4499992" y="1556792"/>
            <a:ext cx="2952328" cy="1755568"/>
          </a:xfrm>
          <a:prstGeom prst="rect">
            <a:avLst/>
          </a:prstGeom>
        </p:spPr>
      </p:pic>
      <p:pic>
        <p:nvPicPr>
          <p:cNvPr id="6" name="Рисунок 5" descr="йцйц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3014374" cy="1976826"/>
          </a:xfrm>
          <a:prstGeom prst="rect">
            <a:avLst/>
          </a:prstGeom>
        </p:spPr>
      </p:pic>
      <p:pic>
        <p:nvPicPr>
          <p:cNvPr id="7" name="Рисунок 6" descr="рем — копия.jpg"/>
          <p:cNvPicPr>
            <a:picLocks noChangeAspect="1"/>
          </p:cNvPicPr>
          <p:nvPr/>
        </p:nvPicPr>
        <p:blipFill>
          <a:blip r:embed="rId4" cstate="print"/>
          <a:srcRect l="14120" b="5548"/>
          <a:stretch>
            <a:fillRect/>
          </a:stretch>
        </p:blipFill>
        <p:spPr>
          <a:xfrm>
            <a:off x="4499992" y="3267897"/>
            <a:ext cx="2960204" cy="1831321"/>
          </a:xfrm>
          <a:prstGeom prst="rect">
            <a:avLst/>
          </a:prstGeom>
        </p:spPr>
      </p:pic>
      <p:pic>
        <p:nvPicPr>
          <p:cNvPr id="8" name="Рисунок 7" descr="ррр —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848417"/>
            <a:ext cx="3014374" cy="2009583"/>
          </a:xfrm>
          <a:prstGeom prst="rect">
            <a:avLst/>
          </a:prstGeom>
        </p:spPr>
      </p:pic>
      <p:pic>
        <p:nvPicPr>
          <p:cNvPr id="9" name="Рисунок 8" descr="фото137 — копия.jpg"/>
          <p:cNvPicPr>
            <a:picLocks noChangeAspect="1"/>
          </p:cNvPicPr>
          <p:nvPr/>
        </p:nvPicPr>
        <p:blipFill>
          <a:blip r:embed="rId6" cstate="print"/>
          <a:srcRect b="7934"/>
          <a:stretch>
            <a:fillRect/>
          </a:stretch>
        </p:blipFill>
        <p:spPr>
          <a:xfrm>
            <a:off x="4499992" y="5085184"/>
            <a:ext cx="2952327" cy="1772817"/>
          </a:xfrm>
          <a:prstGeom prst="rect">
            <a:avLst/>
          </a:prstGeom>
        </p:spPr>
      </p:pic>
      <p:pic>
        <p:nvPicPr>
          <p:cNvPr id="10" name="Рисунок 9" descr="cattle — копия.jpg"/>
          <p:cNvPicPr>
            <a:picLocks noChangeAspect="1"/>
          </p:cNvPicPr>
          <p:nvPr/>
        </p:nvPicPr>
        <p:blipFill>
          <a:blip r:embed="rId7" cstate="print"/>
          <a:srcRect t="15037" r="1739"/>
          <a:stretch>
            <a:fillRect/>
          </a:stretch>
        </p:blipFill>
        <p:spPr>
          <a:xfrm>
            <a:off x="1331640" y="3284984"/>
            <a:ext cx="3014374" cy="1777509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1640" y="2267031"/>
            <a:ext cx="6192688" cy="39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537321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Украинцы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69269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Восточные славяне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22108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Белорусы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488135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Русские </a:t>
            </a:r>
            <a:endParaRPr lang="ru-RU" sz="4000" dirty="0"/>
          </a:p>
        </p:txBody>
      </p:sp>
      <p:pic>
        <p:nvPicPr>
          <p:cNvPr id="9" name="Рисунок 8" descr="Naryadyi-brachuyushhihs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36912"/>
            <a:ext cx="288032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б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2929139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ук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140968"/>
            <a:ext cx="2784310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Откуда мы знаем историю восточных славян?</a:t>
            </a:r>
            <a:endParaRPr lang="ru-RU" sz="3600" dirty="0"/>
          </a:p>
        </p:txBody>
      </p:sp>
      <p:pic>
        <p:nvPicPr>
          <p:cNvPr id="5" name="Рисунок 4" descr="пв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7"/>
            <a:ext cx="5760640" cy="4554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5517232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Летопись </a:t>
            </a:r>
          </a:p>
          <a:p>
            <a:pPr algn="ctr"/>
            <a:r>
              <a:rPr lang="ru-RU" sz="3200" b="1" dirty="0" smtClean="0"/>
              <a:t>«Повесть временных лет»</a:t>
            </a:r>
            <a:endParaRPr lang="ru-RU" sz="3200" b="1" dirty="0"/>
          </a:p>
        </p:txBody>
      </p:sp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2377">
            <a:off x="1079665" y="1631208"/>
            <a:ext cx="2314343" cy="3278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307939">
            <a:off x="1047963" y="4377419"/>
            <a:ext cx="2308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Нестор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saxon-grave-in-roman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3816424" cy="286231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 rot="20938754">
            <a:off x="6406796" y="4173576"/>
            <a:ext cx="230967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Археология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такое «племя»?</a:t>
            </a:r>
            <a:endParaRPr lang="ru-RU" dirty="0"/>
          </a:p>
        </p:txBody>
      </p:sp>
      <p:pic>
        <p:nvPicPr>
          <p:cNvPr id="7" name="Рисунок 6" descr="племя.jpg"/>
          <p:cNvPicPr>
            <a:picLocks noChangeAspect="1"/>
          </p:cNvPicPr>
          <p:nvPr/>
        </p:nvPicPr>
        <p:blipFill>
          <a:blip r:embed="rId2" cstate="print"/>
          <a:srcRect b="7803"/>
          <a:stretch>
            <a:fillRect/>
          </a:stretch>
        </p:blipFill>
        <p:spPr>
          <a:xfrm>
            <a:off x="-1" y="980728"/>
            <a:ext cx="5004049" cy="3127530"/>
          </a:xfrm>
          <a:prstGeom prst="rect">
            <a:avLst/>
          </a:prstGeom>
        </p:spPr>
      </p:pic>
      <p:pic>
        <p:nvPicPr>
          <p:cNvPr id="9" name="Рисунок 8" descr="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4211960" cy="3271714"/>
          </a:xfrm>
          <a:prstGeom prst="rect">
            <a:avLst/>
          </a:prstGeom>
        </p:spPr>
      </p:pic>
      <p:pic>
        <p:nvPicPr>
          <p:cNvPr id="10" name="Рисунок 9" descr="d061cb11e95c1356d7f0c1773f2bbf5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4077072"/>
            <a:ext cx="4992104" cy="2780928"/>
          </a:xfrm>
          <a:prstGeom prst="rect">
            <a:avLst/>
          </a:prstGeom>
        </p:spPr>
      </p:pic>
      <p:pic>
        <p:nvPicPr>
          <p:cNvPr id="8" name="Рисунок 7" descr="с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679286"/>
            <a:ext cx="4211960" cy="3178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5b64603e17fed87196ae3e897ae8c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34991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53136" y="188640"/>
            <a:ext cx="349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Племена славян: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836712"/>
            <a:ext cx="23042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Поляне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Древляне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Северяне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Радимичи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Дреговичи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Дулебы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Вятичи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Кривичи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Словене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Уличи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Тиверцы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4139952" cy="275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дружина.jpg"/>
          <p:cNvPicPr>
            <a:picLocks noChangeAspect="1"/>
          </p:cNvPicPr>
          <p:nvPr/>
        </p:nvPicPr>
        <p:blipFill>
          <a:blip r:embed="rId3" cstate="print"/>
          <a:srcRect t="5660"/>
          <a:stretch>
            <a:fillRect/>
          </a:stretch>
        </p:blipFill>
        <p:spPr>
          <a:xfrm>
            <a:off x="0" y="212858"/>
            <a:ext cx="5004048" cy="3144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na_rossiiskih-608x434.png"/>
          <p:cNvPicPr>
            <a:picLocks noChangeAspect="1"/>
          </p:cNvPicPr>
          <p:nvPr/>
        </p:nvPicPr>
        <p:blipFill>
          <a:blip r:embed="rId4" cstate="print"/>
          <a:srcRect l="28862" t="4710" r="17672"/>
          <a:stretch>
            <a:fillRect/>
          </a:stretch>
        </p:blipFill>
        <p:spPr>
          <a:xfrm>
            <a:off x="2915816" y="1484784"/>
            <a:ext cx="3214571" cy="4089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31840" y="566124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Князь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57301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Дружина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306896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Совет старейшин</a:t>
            </a:r>
            <a:endParaRPr lang="ru-RU" sz="3200" dirty="0"/>
          </a:p>
        </p:txBody>
      </p:sp>
      <p:pic>
        <p:nvPicPr>
          <p:cNvPr id="14" name="Рисунок 13" descr="вече.jpg"/>
          <p:cNvPicPr>
            <a:picLocks noChangeAspect="1"/>
          </p:cNvPicPr>
          <p:nvPr/>
        </p:nvPicPr>
        <p:blipFill>
          <a:blip r:embed="rId5" cstate="print"/>
          <a:srcRect t="5930" r="2954"/>
          <a:stretch>
            <a:fillRect/>
          </a:stretch>
        </p:blipFill>
        <p:spPr>
          <a:xfrm>
            <a:off x="-36512" y="2996952"/>
            <a:ext cx="3419872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15008" y="2916233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Вече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Земледелие</a:t>
            </a:r>
            <a:endParaRPr lang="ru-RU" dirty="0"/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6592"/>
            <a:ext cx="9144000" cy="5931408"/>
          </a:xfrm>
          <a:prstGeom prst="rect">
            <a:avLst/>
          </a:prstGeom>
        </p:spPr>
      </p:pic>
      <p:pic>
        <p:nvPicPr>
          <p:cNvPr id="10" name="Рисунок 9" descr="пшениц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2592288" cy="2592288"/>
          </a:xfrm>
          <a:prstGeom prst="rect">
            <a:avLst/>
          </a:prstGeom>
        </p:spPr>
      </p:pic>
      <p:pic>
        <p:nvPicPr>
          <p:cNvPr id="11" name="Рисунок 10" descr="реп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077071"/>
            <a:ext cx="2880320" cy="1824705"/>
          </a:xfrm>
          <a:prstGeom prst="rect">
            <a:avLst/>
          </a:prstGeom>
        </p:spPr>
      </p:pic>
      <p:pic>
        <p:nvPicPr>
          <p:cNvPr id="12" name="Рисунок 11" descr="rfgecn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628800"/>
            <a:ext cx="1656184" cy="1599986"/>
          </a:xfrm>
          <a:prstGeom prst="rect">
            <a:avLst/>
          </a:prstGeom>
        </p:spPr>
      </p:pic>
      <p:pic>
        <p:nvPicPr>
          <p:cNvPr id="13" name="Рисунок 12" descr="bura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901573"/>
            <a:ext cx="2047707" cy="2047707"/>
          </a:xfrm>
          <a:prstGeom prst="rect">
            <a:avLst/>
          </a:prstGeom>
        </p:spPr>
      </p:pic>
      <p:pic>
        <p:nvPicPr>
          <p:cNvPr id="14" name="Рисунок 13" descr="лу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908720"/>
            <a:ext cx="2211957" cy="2314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528" y="587727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пшеница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587727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репа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321297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капуста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248" y="314096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лук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587727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свёкла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107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 2.  Восточные славяне</vt:lpstr>
      <vt:lpstr>Кто такие славяне?</vt:lpstr>
      <vt:lpstr>Презентация PowerPoint</vt:lpstr>
      <vt:lpstr>Презентация PowerPoint</vt:lpstr>
      <vt:lpstr>Откуда мы знаем историю восточных славян?</vt:lpstr>
      <vt:lpstr>Что такое «племя»?</vt:lpstr>
      <vt:lpstr>Презентация PowerPoint</vt:lpstr>
      <vt:lpstr>Презентация PowerPoint</vt:lpstr>
      <vt:lpstr>Земледелие</vt:lpstr>
      <vt:lpstr>Презентация PowerPoint</vt:lpstr>
      <vt:lpstr>Вопросы для повторения</vt:lpstr>
      <vt:lpstr>Кто такие славяне?</vt:lpstr>
      <vt:lpstr>Что это?</vt:lpstr>
      <vt:lpstr>Кто это?</vt:lpstr>
      <vt:lpstr>Кто это?</vt:lpstr>
      <vt:lpstr>Кто это?</vt:lpstr>
      <vt:lpstr>Кто это?</vt:lpstr>
      <vt:lpstr>Что это?</vt:lpstr>
      <vt:lpstr>Что это?</vt:lpstr>
      <vt:lpstr>Что это?</vt:lpstr>
      <vt:lpstr>Что это?</vt:lpstr>
      <vt:lpstr>Что это?</vt:lpstr>
      <vt:lpstr>Что это?</vt:lpstr>
      <vt:lpstr>Назовите занятия древних славян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99</cp:revision>
  <dcterms:created xsi:type="dcterms:W3CDTF">2017-01-23T13:26:13Z</dcterms:created>
  <dcterms:modified xsi:type="dcterms:W3CDTF">2019-10-08T07:48:19Z</dcterms:modified>
</cp:coreProperties>
</file>