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352" r:id="rId4"/>
    <p:sldId id="353" r:id="rId5"/>
    <p:sldId id="350" r:id="rId6"/>
    <p:sldId id="297" r:id="rId7"/>
    <p:sldId id="347" r:id="rId8"/>
    <p:sldId id="354" r:id="rId9"/>
    <p:sldId id="356" r:id="rId10"/>
    <p:sldId id="351" r:id="rId11"/>
    <p:sldId id="35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38" autoAdjust="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Тема 10. </a:t>
            </a:r>
            <a:br>
              <a:rPr lang="ru-RU" smtClean="0"/>
            </a:br>
            <a:r>
              <a:rPr lang="ru-RU" smtClean="0"/>
              <a:t>Становление </a:t>
            </a:r>
            <a:r>
              <a:rPr lang="ru-RU" dirty="0"/>
              <a:t>русской культуры (X–XVII века)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0"/>
          <p:cNvSpPr>
            <a:spLocks noGrp="1"/>
          </p:cNvSpPr>
          <p:nvPr>
            <p:ph type="title"/>
          </p:nvPr>
        </p:nvSpPr>
        <p:spPr>
          <a:xfrm>
            <a:off x="827585" y="5201116"/>
            <a:ext cx="3011258" cy="1143000"/>
          </a:xfrm>
        </p:spPr>
        <p:txBody>
          <a:bodyPr>
            <a:normAutofit/>
          </a:bodyPr>
          <a:lstStyle/>
          <a:p>
            <a:r>
              <a:rPr lang="ru-RU" sz="2000" b="1" dirty="0"/>
              <a:t> «Ангел Златые Власы»</a:t>
            </a:r>
            <a:endParaRPr lang="ru-RU" sz="2000" dirty="0"/>
          </a:p>
        </p:txBody>
      </p:sp>
      <p:sp>
        <p:nvSpPr>
          <p:cNvPr id="9" name="Заголовок 10"/>
          <p:cNvSpPr txBox="1">
            <a:spLocks/>
          </p:cNvSpPr>
          <p:nvPr/>
        </p:nvSpPr>
        <p:spPr>
          <a:xfrm>
            <a:off x="5364087" y="5201116"/>
            <a:ext cx="27804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/>
              <a:t>«Троица» (А. Рублёв)</a:t>
            </a:r>
            <a:endParaRPr lang="ru-RU" sz="2000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9E58F482-6627-43E2-B10E-69C2342E5B93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Изобразительное искусство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5DBF6C-1031-4D09-8790-E9CF4C64B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628799"/>
            <a:ext cx="3011258" cy="35723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6A4A00-8E28-4F41-B035-7F05BD30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628799"/>
            <a:ext cx="2780407" cy="357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К XVII веку завершается история древнерусской культуры и появляются элементы светской (нерелигиозной)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30434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2"/>
          <p:cNvSpPr txBox="1">
            <a:spLocks/>
          </p:cNvSpPr>
          <p:nvPr/>
        </p:nvSpPr>
        <p:spPr>
          <a:xfrm>
            <a:off x="536204" y="2348880"/>
            <a:ext cx="3399284" cy="714380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3600" b="1" dirty="0"/>
              <a:t>Ф</a:t>
            </a:r>
            <a:r>
              <a:rPr lang="ru-RU" sz="3600" b="1" dirty="0" smtClean="0"/>
              <a:t>ольклор </a:t>
            </a:r>
            <a:r>
              <a:rPr lang="ru-RU" sz="3600" b="1" dirty="0"/>
              <a:t>(устное народное творчество)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/>
              <a:t>Культура восточнославянских племен была связана с языческой религией</a:t>
            </a: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181C5A09-EE4C-4437-B380-27A2EA1DBE38}"/>
              </a:ext>
            </a:extLst>
          </p:cNvPr>
          <p:cNvSpPr txBox="1">
            <a:spLocks/>
          </p:cNvSpPr>
          <p:nvPr/>
        </p:nvSpPr>
        <p:spPr>
          <a:xfrm>
            <a:off x="539552" y="2924944"/>
            <a:ext cx="3571900" cy="1857371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/>
          <a:p>
            <a:pPr marL="571500" lvl="0" indent="-5715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600" dirty="0" smtClean="0"/>
              <a:t>пословицы</a:t>
            </a:r>
            <a:endParaRPr lang="ru-RU" sz="3600" dirty="0"/>
          </a:p>
          <a:p>
            <a:pPr marL="571500" lvl="0" indent="-5715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600" dirty="0" smtClean="0"/>
              <a:t>обрядовые песни </a:t>
            </a:r>
            <a:endParaRPr lang="ru-RU" sz="3600" dirty="0"/>
          </a:p>
          <a:p>
            <a:pPr marL="571500" lvl="0" indent="-5715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600" dirty="0" smtClean="0"/>
              <a:t>сказки</a:t>
            </a:r>
            <a:endParaRPr lang="ru-RU" sz="3600" dirty="0"/>
          </a:p>
          <a:p>
            <a:pPr marL="571500" lvl="0" indent="-5715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600" dirty="0" smtClean="0"/>
              <a:t>былины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AF3F68-35AE-4928-8F80-EFBD98F93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378" y="2420888"/>
            <a:ext cx="4572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Русская культура после принятия </a:t>
            </a:r>
            <a:r>
              <a:rPr lang="ru-RU" dirty="0" smtClean="0"/>
              <a:t>христианства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909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26" y="594923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dirty="0"/>
              <a:t>Литература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181C5A09-EE4C-4437-B380-27A2EA1DBE38}"/>
              </a:ext>
            </a:extLst>
          </p:cNvPr>
          <p:cNvSpPr txBox="1">
            <a:spLocks/>
          </p:cNvSpPr>
          <p:nvPr/>
        </p:nvSpPr>
        <p:spPr>
          <a:xfrm>
            <a:off x="971600" y="1988840"/>
            <a:ext cx="7632848" cy="2160239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/>
          <a:p>
            <a:pPr marL="571500" lvl="0" indent="-5715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600" dirty="0" smtClean="0"/>
              <a:t>Появляется письменность</a:t>
            </a:r>
            <a:endParaRPr lang="ru-RU" sz="3600" dirty="0"/>
          </a:p>
          <a:p>
            <a:pPr marL="571500" lvl="0" indent="-5715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600" dirty="0" smtClean="0"/>
              <a:t>Перевод </a:t>
            </a:r>
            <a:r>
              <a:rPr lang="ru-RU" sz="3600" dirty="0"/>
              <a:t>священных книг и религиозной литературы</a:t>
            </a:r>
          </a:p>
          <a:p>
            <a:pPr marL="571500" indent="-5715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sz="3600" dirty="0" smtClean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Летописи</a:t>
            </a:r>
            <a:endParaRPr lang="ru-RU" sz="3600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303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Славянский алфавит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9"/>
          <a:stretch/>
        </p:blipFill>
        <p:spPr>
          <a:xfrm>
            <a:off x="179512" y="1484784"/>
            <a:ext cx="5642023" cy="2961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762" y="1772816"/>
            <a:ext cx="3008856" cy="3573016"/>
          </a:xfrm>
          <a:prstGeom prst="rect">
            <a:avLst/>
          </a:prstGeom>
        </p:spPr>
      </p:pic>
      <p:sp>
        <p:nvSpPr>
          <p:cNvPr id="5" name="Заголовок 10"/>
          <p:cNvSpPr txBox="1">
            <a:spLocks/>
          </p:cNvSpPr>
          <p:nvPr/>
        </p:nvSpPr>
        <p:spPr>
          <a:xfrm>
            <a:off x="5815855" y="5345832"/>
            <a:ext cx="30147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/>
              <a:t>Кирилл и Мефодий – авторы славянского алфавита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845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2"/>
          <p:cNvSpPr txBox="1">
            <a:spLocks/>
          </p:cNvSpPr>
          <p:nvPr/>
        </p:nvSpPr>
        <p:spPr>
          <a:xfrm>
            <a:off x="323528" y="3004781"/>
            <a:ext cx="3932498" cy="201622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dirty="0"/>
              <a:t>Самой знаменитой летописью является </a:t>
            </a:r>
            <a:r>
              <a:rPr lang="ru-RU" sz="2400" b="1" dirty="0"/>
              <a:t>«Повесть временных лет»</a:t>
            </a:r>
            <a:r>
              <a:rPr lang="ru-RU" sz="2400" dirty="0"/>
              <a:t>, которую написал монах Нестор.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26" y="332656"/>
            <a:ext cx="8229600" cy="1719064"/>
          </a:xfrm>
        </p:spPr>
        <p:txBody>
          <a:bodyPr>
            <a:noAutofit/>
          </a:bodyPr>
          <a:lstStyle/>
          <a:p>
            <a:r>
              <a:rPr lang="ru-RU" sz="2800" b="1" dirty="0"/>
              <a:t>Летописи</a:t>
            </a:r>
            <a:r>
              <a:rPr lang="ru-RU" sz="2800" dirty="0"/>
              <a:t> – это хронологические записи об исторических событиях, тексты государственных договоров, юридических документов, записи устных легенд и так далее</a:t>
            </a:r>
          </a:p>
        </p:txBody>
      </p:sp>
      <p:pic>
        <p:nvPicPr>
          <p:cNvPr id="6" name="Рисунок 5" descr="пвл.jpg">
            <a:extLst>
              <a:ext uri="{FF2B5EF4-FFF2-40B4-BE49-F238E27FC236}">
                <a16:creationId xmlns:a16="http://schemas.microsoft.com/office/drawing/2014/main" id="{378D1DEF-7E40-4ED3-B1C2-84F0838C74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004781"/>
            <a:ext cx="4121224" cy="3258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6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Архитектура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50" b="10294"/>
          <a:stretch/>
        </p:blipFill>
        <p:spPr>
          <a:xfrm>
            <a:off x="179513" y="2029820"/>
            <a:ext cx="3960439" cy="29577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E16BB6-5611-4DD5-BF78-3A773FF34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29820"/>
            <a:ext cx="4380359" cy="2918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0">
            <a:extLst>
              <a:ext uri="{FF2B5EF4-FFF2-40B4-BE49-F238E27FC236}">
                <a16:creationId xmlns:a16="http://schemas.microsoft.com/office/drawing/2014/main" id="{4AF0E030-101C-4E5E-AF80-86668D158904}"/>
              </a:ext>
            </a:extLst>
          </p:cNvPr>
          <p:cNvSpPr txBox="1">
            <a:spLocks/>
          </p:cNvSpPr>
          <p:nvPr/>
        </p:nvSpPr>
        <p:spPr>
          <a:xfrm>
            <a:off x="575556" y="5085184"/>
            <a:ext cx="3168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Десятинная церковь (реконструкция)</a:t>
            </a:r>
          </a:p>
        </p:txBody>
      </p:sp>
      <p:sp>
        <p:nvSpPr>
          <p:cNvPr id="6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5580112" y="5085184"/>
            <a:ext cx="28803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Софийский собор в Киеве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614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07504" y="-39449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Архитектура</a:t>
            </a:r>
          </a:p>
        </p:txBody>
      </p:sp>
      <p:sp>
        <p:nvSpPr>
          <p:cNvPr id="5" name="Заголовок 10">
            <a:extLst>
              <a:ext uri="{FF2B5EF4-FFF2-40B4-BE49-F238E27FC236}">
                <a16:creationId xmlns:a16="http://schemas.microsoft.com/office/drawing/2014/main" id="{4AF0E030-101C-4E5E-AF80-86668D158904}"/>
              </a:ext>
            </a:extLst>
          </p:cNvPr>
          <p:cNvSpPr txBox="1">
            <a:spLocks/>
          </p:cNvSpPr>
          <p:nvPr/>
        </p:nvSpPr>
        <p:spPr>
          <a:xfrm>
            <a:off x="395536" y="5561460"/>
            <a:ext cx="345638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Покрова на Нерли </a:t>
            </a:r>
            <a:endParaRPr lang="ru-RU" sz="2400" b="1" dirty="0" smtClean="0"/>
          </a:p>
          <a:p>
            <a:r>
              <a:rPr lang="ru-RU" sz="2400" b="1" dirty="0" smtClean="0"/>
              <a:t>(г. Владимир</a:t>
            </a:r>
            <a:r>
              <a:rPr lang="ru-RU" sz="2400" b="1" dirty="0"/>
              <a:t>, 1165 г. )</a:t>
            </a:r>
            <a:endParaRPr lang="ru-RU" sz="2400" dirty="0"/>
          </a:p>
        </p:txBody>
      </p:sp>
      <p:sp>
        <p:nvSpPr>
          <p:cNvPr id="6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4956685" y="2908007"/>
            <a:ext cx="34918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/>
              <a:t>Начало строительства каменного Кремля в Москве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BD0F34-8605-46F9-876F-09763F9EA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56" y="1050472"/>
            <a:ext cx="3383241" cy="451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A0F657-CB57-469E-A507-2A2D4D1D1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685" y="1050472"/>
            <a:ext cx="3491879" cy="2121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BFF9AD-657D-4798-8CAD-2652D0640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685" y="3889088"/>
            <a:ext cx="3491879" cy="2189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0">
            <a:extLst>
              <a:ext uri="{FF2B5EF4-FFF2-40B4-BE49-F238E27FC236}">
                <a16:creationId xmlns:a16="http://schemas.microsoft.com/office/drawing/2014/main" id="{F31E72F9-8B26-437B-B4C1-2248073136E2}"/>
              </a:ext>
            </a:extLst>
          </p:cNvPr>
          <p:cNvSpPr txBox="1">
            <a:spLocks/>
          </p:cNvSpPr>
          <p:nvPr/>
        </p:nvSpPr>
        <p:spPr>
          <a:xfrm>
            <a:off x="4956685" y="5928571"/>
            <a:ext cx="349187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/>
              <a:t>Собор Василия Блаженного (г. Москва, 1555-1561 )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3971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52" y="1556792"/>
            <a:ext cx="2823028" cy="31252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5" y="1556792"/>
            <a:ext cx="2376264" cy="319497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8"/>
          <a:stretch/>
        </p:blipFill>
        <p:spPr>
          <a:xfrm>
            <a:off x="6224846" y="1556792"/>
            <a:ext cx="2520280" cy="31252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10"/>
          <p:cNvSpPr>
            <a:spLocks noGrp="1"/>
          </p:cNvSpPr>
          <p:nvPr>
            <p:ph type="title"/>
          </p:nvPr>
        </p:nvSpPr>
        <p:spPr>
          <a:xfrm>
            <a:off x="538052" y="4581128"/>
            <a:ext cx="2228569" cy="1143000"/>
          </a:xfrm>
        </p:spPr>
        <p:txBody>
          <a:bodyPr>
            <a:normAutofit/>
          </a:bodyPr>
          <a:lstStyle/>
          <a:p>
            <a:r>
              <a:rPr lang="ru-RU" sz="3200" b="1" dirty="0"/>
              <a:t>и</a:t>
            </a:r>
            <a:r>
              <a:rPr lang="ru-RU" sz="3200" b="1" dirty="0" smtClean="0"/>
              <a:t>конопись</a:t>
            </a:r>
            <a:endParaRPr lang="ru-RU" sz="3200" dirty="0"/>
          </a:p>
        </p:txBody>
      </p:sp>
      <p:sp>
        <p:nvSpPr>
          <p:cNvPr id="9" name="Заголовок 10"/>
          <p:cNvSpPr txBox="1">
            <a:spLocks/>
          </p:cNvSpPr>
          <p:nvPr/>
        </p:nvSpPr>
        <p:spPr>
          <a:xfrm>
            <a:off x="3457781" y="4581128"/>
            <a:ext cx="22285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фреска</a:t>
            </a:r>
            <a:endParaRPr lang="ru-RU" sz="3200" dirty="0"/>
          </a:p>
        </p:txBody>
      </p:sp>
      <p:sp>
        <p:nvSpPr>
          <p:cNvPr id="10" name="Заголовок 10"/>
          <p:cNvSpPr txBox="1">
            <a:spLocks/>
          </p:cNvSpPr>
          <p:nvPr/>
        </p:nvSpPr>
        <p:spPr>
          <a:xfrm>
            <a:off x="6551183" y="4581128"/>
            <a:ext cx="22285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мозаика</a:t>
            </a:r>
            <a:endParaRPr lang="ru-RU" sz="3200" dirty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9E58F482-6627-43E2-B10E-69C2342E5B93}"/>
              </a:ext>
            </a:extLst>
          </p:cNvPr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Изобразительное искусство</a:t>
            </a:r>
          </a:p>
        </p:txBody>
      </p:sp>
    </p:spTree>
    <p:extLst>
      <p:ext uri="{BB962C8B-B14F-4D97-AF65-F5344CB8AC3E}">
        <p14:creationId xmlns:p14="http://schemas.microsoft.com/office/powerpoint/2010/main" val="255770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</TotalTime>
  <Words>157</Words>
  <Application>Microsoft Office PowerPoint</Application>
  <PresentationFormat>Экран (4:3)</PresentationFormat>
  <Paragraphs>32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Тема 10.  Становление русской культуры (X–XVII века)</vt:lpstr>
      <vt:lpstr>Культура восточнославянских племен была связана с языческой религией</vt:lpstr>
      <vt:lpstr>Русская культура после принятия христианства </vt:lpstr>
      <vt:lpstr>Литература</vt:lpstr>
      <vt:lpstr>Славянский алфавит</vt:lpstr>
      <vt:lpstr>Летописи – это хронологические записи об исторических событиях, тексты государственных договоров, юридических документов, записи устных легенд и так далее</vt:lpstr>
      <vt:lpstr>Архитектура</vt:lpstr>
      <vt:lpstr>Архитектура</vt:lpstr>
      <vt:lpstr>иконопись</vt:lpstr>
      <vt:lpstr> «Ангел Златые Власы»</vt:lpstr>
      <vt:lpstr>К XVII веку завершается история древнерусской культуры и появляются элементы светской (нерелигиозной) культуры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Образование и расширение Российского государства</dc:title>
  <dc:creator>User</dc:creator>
  <cp:lastModifiedBy>User</cp:lastModifiedBy>
  <cp:revision>36</cp:revision>
  <dcterms:created xsi:type="dcterms:W3CDTF">2017-01-23T13:26:13Z</dcterms:created>
  <dcterms:modified xsi:type="dcterms:W3CDTF">2022-06-29T14:02:21Z</dcterms:modified>
</cp:coreProperties>
</file>