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53" r:id="rId3"/>
    <p:sldId id="357" r:id="rId4"/>
    <p:sldId id="364" r:id="rId5"/>
    <p:sldId id="365" r:id="rId6"/>
    <p:sldId id="368" r:id="rId7"/>
    <p:sldId id="366" r:id="rId8"/>
    <p:sldId id="36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38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Тема 23. </a:t>
            </a:r>
            <a:br>
              <a:rPr lang="ru-RU" smtClean="0"/>
            </a:br>
            <a:r>
              <a:rPr lang="ru-RU" dirty="0" smtClean="0"/>
              <a:t>Культура </a:t>
            </a:r>
            <a:r>
              <a:rPr lang="ru-RU" dirty="0" smtClean="0"/>
              <a:t>России в начале ХХ века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67" y="197808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Образование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487067" y="1628800"/>
            <a:ext cx="5468752" cy="4778489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/>
              <a:t>Кроме официальной системы народного образования </a:t>
            </a:r>
            <a:r>
              <a:rPr lang="ru-RU" dirty="0" smtClean="0"/>
              <a:t>появились новые </a:t>
            </a:r>
            <a:r>
              <a:rPr lang="ru-RU" dirty="0"/>
              <a:t>формы учебных учреждений для </a:t>
            </a:r>
            <a:r>
              <a:rPr lang="ru-RU" dirty="0" smtClean="0"/>
              <a:t>взрослых (</a:t>
            </a:r>
            <a:r>
              <a:rPr lang="ru-RU" b="1" dirty="0" smtClean="0"/>
              <a:t>рабочие курсы</a:t>
            </a:r>
            <a:r>
              <a:rPr lang="ru-RU" dirty="0" smtClean="0"/>
              <a:t>)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В годы революции возникли </a:t>
            </a:r>
            <a:r>
              <a:rPr lang="ru-RU" b="1" dirty="0"/>
              <a:t>народные университеты</a:t>
            </a:r>
            <a:r>
              <a:rPr lang="ru-RU" dirty="0"/>
              <a:t> в </a:t>
            </a:r>
            <a:r>
              <a:rPr lang="ru-RU" dirty="0" smtClean="0"/>
              <a:t>Москве, Санкт-Петербурге</a:t>
            </a:r>
            <a:r>
              <a:rPr lang="ru-RU" dirty="0"/>
              <a:t>, Воронеже и других городах. Одним из </a:t>
            </a:r>
            <a:r>
              <a:rPr lang="ru-RU" dirty="0" smtClean="0"/>
              <a:t>самых известных </a:t>
            </a:r>
            <a:r>
              <a:rPr lang="ru-RU" dirty="0"/>
              <a:t>стал университет, созданный генералом </a:t>
            </a:r>
            <a:r>
              <a:rPr lang="ru-RU" dirty="0" smtClean="0"/>
              <a:t>А. Л. Шанявским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/>
              <a:t>Появились </a:t>
            </a:r>
            <a:r>
              <a:rPr lang="ru-RU" b="1" dirty="0" smtClean="0"/>
              <a:t>народные дома </a:t>
            </a:r>
            <a:r>
              <a:rPr lang="ru-RU" dirty="0" smtClean="0"/>
              <a:t>- клубы </a:t>
            </a:r>
            <a:r>
              <a:rPr lang="ru-RU" dirty="0"/>
              <a:t>с библиотекой, читальней, </a:t>
            </a:r>
            <a:r>
              <a:rPr lang="ru-RU" dirty="0" smtClean="0"/>
              <a:t>театрально-лекционным </a:t>
            </a:r>
            <a:r>
              <a:rPr lang="ru-RU" dirty="0"/>
              <a:t>залом.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b="1" dirty="0" smtClean="0"/>
              <a:t>Но в  </a:t>
            </a:r>
            <a:r>
              <a:rPr lang="ru-RU" b="1" dirty="0"/>
              <a:t>начале XX века </a:t>
            </a:r>
            <a:r>
              <a:rPr lang="ru-RU" b="1" dirty="0" smtClean="0">
                <a:solidFill>
                  <a:srgbClr val="FF0000"/>
                </a:solidFill>
              </a:rPr>
              <a:t>больше </a:t>
            </a:r>
            <a:r>
              <a:rPr lang="ru-RU" b="1" dirty="0">
                <a:solidFill>
                  <a:srgbClr val="FF0000"/>
                </a:solidFill>
              </a:rPr>
              <a:t>половины населения</a:t>
            </a:r>
            <a:r>
              <a:rPr lang="ru-RU" b="1" dirty="0"/>
              <a:t>, в основном крестьяне, </a:t>
            </a:r>
            <a:r>
              <a:rPr lang="ru-RU" b="1" dirty="0" smtClean="0">
                <a:solidFill>
                  <a:srgbClr val="FF0000"/>
                </a:solidFill>
              </a:rPr>
              <a:t>оставались неграмотными</a:t>
            </a:r>
            <a:r>
              <a:rPr lang="ru-RU" b="1" dirty="0"/>
              <a:t>!</a:t>
            </a:r>
            <a:endParaRPr lang="ru-RU" sz="36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7060483" y="4641136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А.Л. Шанявский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820038"/>
            <a:ext cx="1840411" cy="28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20609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Наука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84069" y="4638596"/>
            <a:ext cx="2088232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К. Э. Циолковский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887155" y="4632040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И. П. Павлов</a:t>
            </a:r>
          </a:p>
        </p:txBody>
      </p:sp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652757" y="4700511"/>
            <a:ext cx="1727825" cy="570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И. И. Мечников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14" y="1725643"/>
            <a:ext cx="2109687" cy="2974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358" y="1725642"/>
            <a:ext cx="2161778" cy="3023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725642"/>
            <a:ext cx="2144924" cy="2979410"/>
          </a:xfrm>
          <a:prstGeom prst="rect">
            <a:avLst/>
          </a:prstGeom>
        </p:spPr>
      </p:pic>
      <p:sp>
        <p:nvSpPr>
          <p:cNvPr id="15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81660" y="5085184"/>
            <a:ext cx="2088232" cy="83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Newton-Regular"/>
              </a:rPr>
              <a:t>Заложил </a:t>
            </a:r>
            <a:r>
              <a:rPr lang="ru-RU" sz="1600" dirty="0">
                <a:latin typeface="Newton-Regular"/>
              </a:rPr>
              <a:t>теоретические основы </a:t>
            </a:r>
            <a:r>
              <a:rPr lang="ru-RU" sz="1600" dirty="0" smtClean="0">
                <a:latin typeface="Newton-Regular"/>
              </a:rPr>
              <a:t>космических полётов, открыл </a:t>
            </a:r>
            <a:r>
              <a:rPr lang="ru-RU" sz="1600" dirty="0">
                <a:latin typeface="Newton-Regular"/>
              </a:rPr>
              <a:t>человеку путь в космос</a:t>
            </a:r>
            <a:endParaRPr lang="ru-RU" sz="1600" dirty="0"/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671131" y="5085184"/>
            <a:ext cx="2088232" cy="83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Исследования в области физиологии</a:t>
            </a:r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652757" y="5085184"/>
            <a:ext cx="2088232" cy="83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</a:t>
            </a:r>
            <a:r>
              <a:rPr lang="ru-RU" dirty="0" smtClean="0"/>
              <a:t>сследования </a:t>
            </a:r>
            <a:r>
              <a:rPr lang="ru-RU" dirty="0"/>
              <a:t>проблем иммунологии и </a:t>
            </a:r>
            <a:r>
              <a:rPr lang="ru-RU" dirty="0" smtClean="0"/>
              <a:t>инфекционных </a:t>
            </a:r>
            <a:r>
              <a:rPr lang="ru-RU" dirty="0"/>
              <a:t>заболеваний</a:t>
            </a:r>
            <a:endParaRPr lang="ru-RU" sz="1600" dirty="0"/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5968498" y="3271965"/>
            <a:ext cx="360040" cy="5601308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981866" y="6122448"/>
            <a:ext cx="4333303" cy="83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Нобелевские лауреаты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9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" y="230961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Литература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3779912" y="1495212"/>
            <a:ext cx="1800200" cy="5848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3200" b="1" dirty="0" smtClean="0"/>
              <a:t>Реализм</a:t>
            </a:r>
            <a:endParaRPr lang="ru-RU" sz="32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81988" y="5093496"/>
            <a:ext cx="1365797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Л.Н. Толстой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802615" y="5094312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А.П</a:t>
            </a:r>
            <a:r>
              <a:rPr lang="ru-RU" dirty="0"/>
              <a:t>. </a:t>
            </a:r>
            <a:r>
              <a:rPr lang="ru-RU" dirty="0" smtClean="0"/>
              <a:t>Чехов</a:t>
            </a:r>
            <a:endParaRPr lang="ru-RU" dirty="0"/>
          </a:p>
        </p:txBody>
      </p:sp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357559" y="5081204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И.А. Бунин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5" y="2388016"/>
            <a:ext cx="1853811" cy="2693188"/>
          </a:xfrm>
          <a:prstGeom prst="rect">
            <a:avLst/>
          </a:prstGeom>
        </p:spPr>
      </p:pic>
      <p:pic>
        <p:nvPicPr>
          <p:cNvPr id="1026" name="Picture 2" descr="https://avatars.mds.yandex.net/get-zen_doc/1686231/pub_5e256c4443863f00b137b9a1_5e256e132b61697618a72cb1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15" y="2385567"/>
            <a:ext cx="1689265" cy="26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688" y="2317505"/>
            <a:ext cx="1948408" cy="2763700"/>
          </a:xfrm>
          <a:prstGeom prst="rect">
            <a:avLst/>
          </a:prstGeom>
        </p:spPr>
      </p:pic>
      <p:pic>
        <p:nvPicPr>
          <p:cNvPr id="1028" name="Picture 4" descr="https://jiyuu.su/wp-content/uploads/bunin-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71" y="2322535"/>
            <a:ext cx="1978833" cy="27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ws.ap-pa.ru/catalogs/news/images/15994167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12570"/>
            <a:ext cx="2048943" cy="27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491913" y="5093496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М. </a:t>
            </a:r>
            <a:r>
              <a:rPr lang="ru-RU" dirty="0"/>
              <a:t>Г</a:t>
            </a:r>
            <a:r>
              <a:rPr lang="ru-RU" dirty="0" smtClean="0"/>
              <a:t>орький</a:t>
            </a:r>
            <a:endParaRPr lang="ru-RU" dirty="0"/>
          </a:p>
        </p:txBody>
      </p:sp>
      <p:sp>
        <p:nvSpPr>
          <p:cNvPr id="1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7252838" y="5081700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А.И. Куприн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102948"/>
            <a:ext cx="1979713" cy="2697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60" y="2103673"/>
            <a:ext cx="2460140" cy="271117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" y="230961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Литература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3508612" y="1355260"/>
            <a:ext cx="2376264" cy="5848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3200" b="1" dirty="0" smtClean="0"/>
              <a:t>Модернизм</a:t>
            </a:r>
            <a:endParaRPr lang="ru-RU" sz="32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81988" y="5093496"/>
            <a:ext cx="1365797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А.А. Блок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802615" y="5094312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З.Н. Гиппиус</a:t>
            </a:r>
            <a:endParaRPr lang="ru-RU" dirty="0"/>
          </a:p>
        </p:txBody>
      </p:sp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591324" y="5093496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А.А. Ахматова</a:t>
            </a:r>
            <a:endParaRPr lang="ru-RU" dirty="0"/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677080" y="5093496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Н.С. Гумилёв</a:t>
            </a:r>
            <a:endParaRPr lang="ru-RU" dirty="0"/>
          </a:p>
        </p:txBody>
      </p:sp>
      <p:sp>
        <p:nvSpPr>
          <p:cNvPr id="1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7252838" y="5081700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В.В. Маяковский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5" y="2128617"/>
            <a:ext cx="1714436" cy="2671330"/>
          </a:xfrm>
          <a:prstGeom prst="rect">
            <a:avLst/>
          </a:prstGeom>
        </p:spPr>
      </p:pic>
      <p:pic>
        <p:nvPicPr>
          <p:cNvPr id="2052" name="Picture 4" descr="https://lavkapisateley.spb.ru/image/cache/catalog/blog/bio_dictionary/gippiuszina-650x6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2782" r="16893"/>
          <a:stretch/>
        </p:blipFill>
        <p:spPr bwMode="auto">
          <a:xfrm>
            <a:off x="1691680" y="2118863"/>
            <a:ext cx="1871800" cy="26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2102949"/>
            <a:ext cx="1860382" cy="27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72" y="136088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Живопись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827584" y="986678"/>
            <a:ext cx="2376264" cy="5848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3200" b="1" dirty="0" smtClean="0"/>
              <a:t>Реализм</a:t>
            </a:r>
            <a:endParaRPr lang="ru-RU" sz="32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972723" y="5372052"/>
            <a:ext cx="1365797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И.Е. Репин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770977" y="3003729"/>
            <a:ext cx="218229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«Бурлаки на Волге»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16" y="2083498"/>
            <a:ext cx="2655155" cy="3118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880" y="1103502"/>
            <a:ext cx="4044488" cy="1893747"/>
          </a:xfrm>
          <a:prstGeom prst="rect">
            <a:avLst/>
          </a:prstGeom>
        </p:spPr>
      </p:pic>
      <p:pic>
        <p:nvPicPr>
          <p:cNvPr id="3074" name="Picture 2" descr="https://upload.wikimedia.org/wikipedia/commons/thumb/7/79/Ilja_Jefimowitsch_Repin_-_Reply_of_the_Zaporozhian_Cossacks_-_Yorck.jpg/1920px-Ilja_Jefimowitsch_Repin_-_Reply_of_the_Zaporozhian_Cossacks_-_Yor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84" y="3595702"/>
            <a:ext cx="3886400" cy="22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839880" y="5893131"/>
            <a:ext cx="3899703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«Запорожцы пишут письмо турецкому султану»</a:t>
            </a:r>
          </a:p>
        </p:txBody>
      </p:sp>
    </p:spTree>
    <p:extLst>
      <p:ext uri="{BB962C8B-B14F-4D97-AF65-F5344CB8AC3E}">
        <p14:creationId xmlns:p14="http://schemas.microsoft.com/office/powerpoint/2010/main" val="12960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98" y="2061079"/>
            <a:ext cx="2076417" cy="244804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" y="230961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Живопись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3423671" y="1198401"/>
            <a:ext cx="2376264" cy="5848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3200" b="1" dirty="0"/>
              <a:t>М</a:t>
            </a:r>
            <a:r>
              <a:rPr lang="ru-RU" sz="3200" b="1" dirty="0" smtClean="0"/>
              <a:t>одернизм</a:t>
            </a:r>
            <a:endParaRPr lang="ru-RU" sz="32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1118" y="4797152"/>
            <a:ext cx="1365797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А.Н. Бенуа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471314" y="4808948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К.А. Сомов</a:t>
            </a:r>
            <a:endParaRPr lang="ru-RU" dirty="0"/>
          </a:p>
        </p:txBody>
      </p:sp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349474" y="4808948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М.А. Врубель</a:t>
            </a:r>
            <a:endParaRPr lang="ru-RU" dirty="0"/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423671" y="4812330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Е.Е. Лансере</a:t>
            </a:r>
            <a:endParaRPr lang="ru-RU" dirty="0"/>
          </a:p>
        </p:txBody>
      </p:sp>
      <p:sp>
        <p:nvSpPr>
          <p:cNvPr id="1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7346918" y="4797152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Н.К. Рерих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1079"/>
            <a:ext cx="1632027" cy="2448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621" y="2051695"/>
            <a:ext cx="1958285" cy="24668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133" y="2042313"/>
            <a:ext cx="2068509" cy="24662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642" y="2042313"/>
            <a:ext cx="1896358" cy="2466807"/>
          </a:xfrm>
          <a:prstGeom prst="rect">
            <a:avLst/>
          </a:prstGeom>
        </p:spPr>
      </p:pic>
      <p:sp>
        <p:nvSpPr>
          <p:cNvPr id="21" name="Левая фигурная скобка 20"/>
          <p:cNvSpPr/>
          <p:nvPr/>
        </p:nvSpPr>
        <p:spPr>
          <a:xfrm rot="16200000">
            <a:off x="2513723" y="3391669"/>
            <a:ext cx="360040" cy="497078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842355" y="5926889"/>
            <a:ext cx="3801654" cy="83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«</a:t>
            </a:r>
            <a:r>
              <a:rPr lang="ru-RU" sz="2800" dirty="0" err="1" smtClean="0"/>
              <a:t>мирискусники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559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66" y="10259"/>
            <a:ext cx="4500034" cy="3027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427985" cy="3065826"/>
          </a:xfrm>
          <a:prstGeom prst="rect">
            <a:avLst/>
          </a:prstGeom>
        </p:spPr>
      </p:pic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452792" y="2816479"/>
            <a:ext cx="1797845" cy="407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Н. К. Рерих. </a:t>
            </a:r>
            <a:endParaRPr lang="ru-RU" sz="1600" b="1" dirty="0" smtClean="0"/>
          </a:p>
          <a:p>
            <a:r>
              <a:rPr lang="ru-RU" sz="1600" b="1" dirty="0" smtClean="0"/>
              <a:t>«</a:t>
            </a:r>
            <a:r>
              <a:rPr lang="ru-RU" sz="1600" b="1" dirty="0"/>
              <a:t>Заморские гости»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876132" y="2608786"/>
            <a:ext cx="1656184" cy="638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dirty="0" smtClean="0"/>
              <a:t>А.Н. Бенуа. «Ораниенбаум»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" y="3503174"/>
            <a:ext cx="4423647" cy="2941034"/>
          </a:xfrm>
          <a:prstGeom prst="rect">
            <a:avLst/>
          </a:prstGeom>
        </p:spPr>
      </p:pic>
      <p:sp>
        <p:nvSpPr>
          <p:cNvPr id="19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385899" y="6163547"/>
            <a:ext cx="1656184" cy="638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Е.Е. Лансере</a:t>
            </a:r>
          </a:p>
          <a:p>
            <a:r>
              <a:rPr lang="ru-RU" dirty="0" smtClean="0"/>
              <a:t>«Императрица </a:t>
            </a:r>
            <a:r>
              <a:rPr lang="ru-RU" dirty="0"/>
              <a:t>Елизавета </a:t>
            </a:r>
            <a:r>
              <a:rPr lang="ru-RU" dirty="0" smtClean="0"/>
              <a:t>Петровна </a:t>
            </a:r>
            <a:r>
              <a:rPr lang="ru-RU" dirty="0"/>
              <a:t>в Царском </a:t>
            </a:r>
            <a:r>
              <a:rPr lang="ru-RU" dirty="0" smtClean="0"/>
              <a:t>селе»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966" y="3498933"/>
            <a:ext cx="4474220" cy="2374599"/>
          </a:xfrm>
          <a:prstGeom prst="rect">
            <a:avLst/>
          </a:prstGeom>
        </p:spPr>
      </p:pic>
      <p:sp>
        <p:nvSpPr>
          <p:cNvPr id="2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156176" y="6124736"/>
            <a:ext cx="1656184" cy="638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 smtClean="0"/>
              <a:t>М.А. Врубель «Демон сидящий»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3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227</Words>
  <Application>Microsoft Office PowerPoint</Application>
  <PresentationFormat>Экран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Newton-Regular</vt:lpstr>
      <vt:lpstr>Тема Office</vt:lpstr>
      <vt:lpstr>Тема 23.  Культура России в начале ХХ века</vt:lpstr>
      <vt:lpstr>Образование</vt:lpstr>
      <vt:lpstr>Наука</vt:lpstr>
      <vt:lpstr>Литература</vt:lpstr>
      <vt:lpstr>Литература</vt:lpstr>
      <vt:lpstr>Живопись</vt:lpstr>
      <vt:lpstr>Живопись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 расширение Российского государства</dc:title>
  <dc:creator>User</dc:creator>
  <cp:lastModifiedBy>User</cp:lastModifiedBy>
  <cp:revision>55</cp:revision>
  <dcterms:created xsi:type="dcterms:W3CDTF">2017-01-23T13:26:13Z</dcterms:created>
  <dcterms:modified xsi:type="dcterms:W3CDTF">2022-06-29T14:04:50Z</dcterms:modified>
</cp:coreProperties>
</file>