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83" r:id="rId3"/>
    <p:sldId id="269" r:id="rId4"/>
    <p:sldId id="287" r:id="rId5"/>
    <p:sldId id="270" r:id="rId6"/>
    <p:sldId id="291" r:id="rId7"/>
    <p:sldId id="284" r:id="rId8"/>
    <p:sldId id="292" r:id="rId9"/>
    <p:sldId id="285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 40. </a:t>
            </a:r>
            <a:br>
              <a:rPr lang="ru-RU" dirty="0" smtClean="0"/>
            </a:br>
            <a:r>
              <a:rPr lang="ru-RU" dirty="0" smtClean="0"/>
              <a:t>Время </a:t>
            </a:r>
            <a:r>
              <a:rPr lang="ru-RU" dirty="0" smtClean="0"/>
              <a:t>Брежнева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272808" cy="8640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</a:rPr>
              <a:t>1979 г. – ввод войск в Афганистан</a:t>
            </a:r>
            <a:endParaRPr lang="ru-RU" sz="3600" dirty="0"/>
          </a:p>
        </p:txBody>
      </p:sp>
      <p:pic>
        <p:nvPicPr>
          <p:cNvPr id="5" name="Рисунок 4" descr="afgan-anonssss.jpg"/>
          <p:cNvPicPr>
            <a:picLocks noChangeAspect="1"/>
          </p:cNvPicPr>
          <p:nvPr/>
        </p:nvPicPr>
        <p:blipFill>
          <a:blip r:embed="rId2" cstate="print"/>
          <a:srcRect t="4547" b="4773"/>
          <a:stretch>
            <a:fillRect/>
          </a:stretch>
        </p:blipFill>
        <p:spPr>
          <a:xfrm>
            <a:off x="0" y="1412776"/>
            <a:ext cx="914400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Леонид Ильич Брежнев</a:t>
            </a:r>
            <a:br>
              <a:rPr lang="ru-RU" dirty="0" smtClean="0"/>
            </a:br>
            <a:r>
              <a:rPr lang="ru-RU" dirty="0" smtClean="0"/>
              <a:t>(1964-1982)</a:t>
            </a:r>
            <a:endParaRPr lang="ru-RU" dirty="0"/>
          </a:p>
        </p:txBody>
      </p:sp>
      <p:pic>
        <p:nvPicPr>
          <p:cNvPr id="5" name="Рисунок 4" descr="DOQ458YX0AAio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26976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5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1964 – смещение Хрущёва</a:t>
            </a:r>
            <a:endParaRPr lang="ru-RU" dirty="0">
              <a:effectLst/>
            </a:endParaRPr>
          </a:p>
        </p:txBody>
      </p:sp>
      <p:pic>
        <p:nvPicPr>
          <p:cNvPr id="5" name="Рисунок 4" descr="5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8064896" cy="5395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>
            <a:off x="4716016" y="1340768"/>
            <a:ext cx="4032448" cy="37444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499992" y="1340768"/>
            <a:ext cx="4248472" cy="37444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7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Внутренняя политика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628800"/>
            <a:ext cx="68407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1965-1970 – реформы </a:t>
            </a:r>
          </a:p>
          <a:p>
            <a:r>
              <a:rPr lang="ru-RU" sz="2800" dirty="0" smtClean="0"/>
              <a:t>(</a:t>
            </a:r>
            <a:r>
              <a:rPr lang="ru-RU" sz="2800" dirty="0"/>
              <a:t>усиление материального стимулирования работы трудящихся и предприятий, предоставление им большей</a:t>
            </a:r>
          </a:p>
          <a:p>
            <a:r>
              <a:rPr lang="ru-RU" sz="2800" dirty="0"/>
              <a:t>самостоятельности)</a:t>
            </a:r>
          </a:p>
          <a:p>
            <a:pPr>
              <a:buFont typeface="Arial" pitchFamily="34" charset="0"/>
              <a:buChar char="•"/>
            </a:pPr>
            <a:endParaRPr lang="ru-RU" sz="4000" dirty="0" smtClean="0"/>
          </a:p>
          <a:p>
            <a:r>
              <a:rPr lang="ru-RU" sz="4000" dirty="0" smtClean="0"/>
              <a:t>1971-1982 – отказ от реформ. Усиление консерватизма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45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3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188640"/>
            <a:ext cx="3249608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Конституция 1977 г.</a:t>
            </a:r>
            <a:endParaRPr lang="ru-RU" dirty="0">
              <a:effectLst/>
            </a:endParaRPr>
          </a:p>
        </p:txBody>
      </p:sp>
      <p:pic>
        <p:nvPicPr>
          <p:cNvPr id="10" name="Рисунок 9" descr="0042_ver_01.jpg"/>
          <p:cNvPicPr>
            <a:picLocks noChangeAspect="1"/>
          </p:cNvPicPr>
          <p:nvPr/>
        </p:nvPicPr>
        <p:blipFill>
          <a:blip r:embed="rId2" cstate="print"/>
          <a:srcRect b="4851"/>
          <a:stretch>
            <a:fillRect/>
          </a:stretch>
        </p:blipFill>
        <p:spPr>
          <a:xfrm>
            <a:off x="0" y="0"/>
            <a:ext cx="4620266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4048" y="2060848"/>
            <a:ext cx="324036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«конституция развитого социализма»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монопольное положение в стране коммунистической партии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граждане страны участвовали в жизни страны формально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одна идеология – марксизм-ленинизм</a:t>
            </a:r>
          </a:p>
        </p:txBody>
      </p:sp>
    </p:spTree>
    <p:extLst>
      <p:ext uri="{BB962C8B-B14F-4D97-AF65-F5344CB8AC3E}">
        <p14:creationId xmlns:p14="http://schemas.microsoft.com/office/powerpoint/2010/main" val="15749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272808" cy="5544616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effectLst/>
              </a:rPr>
              <a:t>«Застой»</a:t>
            </a:r>
            <a:br>
              <a:rPr lang="ru-RU" sz="8000" b="1" dirty="0" smtClean="0">
                <a:effectLst/>
              </a:rPr>
            </a:br>
            <a:r>
              <a:rPr lang="ru-RU" sz="8000" b="1" dirty="0" smtClean="0">
                <a:effectLst/>
              </a:rPr>
              <a:t> </a:t>
            </a:r>
            <a:r>
              <a:rPr lang="ru-RU" dirty="0" smtClean="0"/>
              <a:t>Отсутствие прогресса в экономике, полная остановка развития в политической, общественной жизни и культуре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5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556792"/>
            <a:ext cx="7272808" cy="4752528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1. </a:t>
            </a:r>
            <a:r>
              <a:rPr lang="ru-RU" sz="2000" dirty="0" smtClean="0">
                <a:latin typeface="+mn-lt"/>
                <a:ea typeface="+mn-ea"/>
                <a:cs typeface="+mn-cs"/>
              </a:rPr>
              <a:t>Огромная </a:t>
            </a:r>
            <a:r>
              <a:rPr lang="ru-RU" sz="2000" dirty="0">
                <a:latin typeface="+mn-lt"/>
                <a:ea typeface="+mn-ea"/>
                <a:cs typeface="+mn-cs"/>
              </a:rPr>
              <a:t>часть расходов бюджета шла на Военно-промышленный комплекс (ВПК). ВПК в буквальном смысле разорял страну. СССР имел самую большую армию в </a:t>
            </a:r>
            <a:r>
              <a:rPr lang="ru-RU" sz="2000" dirty="0" smtClean="0">
                <a:latin typeface="+mn-lt"/>
                <a:ea typeface="+mn-ea"/>
                <a:cs typeface="+mn-cs"/>
              </a:rPr>
              <a:t>мире.</a:t>
            </a:r>
            <a:br>
              <a:rPr lang="ru-RU" sz="2000" dirty="0" smtClean="0">
                <a:latin typeface="+mn-lt"/>
                <a:ea typeface="+mn-ea"/>
                <a:cs typeface="+mn-cs"/>
              </a:rPr>
            </a:br>
            <a:r>
              <a:rPr lang="ru-RU" sz="2000" dirty="0">
                <a:latin typeface="+mn-lt"/>
                <a:ea typeface="+mn-ea"/>
                <a:cs typeface="+mn-cs"/>
              </a:rPr>
              <a:t/>
            </a:r>
            <a:br>
              <a:rPr lang="ru-RU" sz="2000" dirty="0">
                <a:latin typeface="+mn-lt"/>
                <a:ea typeface="+mn-ea"/>
                <a:cs typeface="+mn-cs"/>
              </a:rPr>
            </a:br>
            <a:r>
              <a:rPr lang="ru-RU" sz="2000" dirty="0" smtClean="0">
                <a:latin typeface="+mn-lt"/>
                <a:ea typeface="+mn-ea"/>
                <a:cs typeface="+mn-cs"/>
              </a:rPr>
              <a:t>2. До </a:t>
            </a:r>
            <a:r>
              <a:rPr lang="ru-RU" sz="2000" dirty="0">
                <a:latin typeface="+mn-lt"/>
                <a:ea typeface="+mn-ea"/>
                <a:cs typeface="+mn-cs"/>
              </a:rPr>
              <a:t>середины 1970-х годов уровень жизни повышался медленно, а затем остановился. </a:t>
            </a:r>
            <a:r>
              <a:rPr lang="ru-RU" sz="2000" dirty="0" smtClean="0"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latin typeface="+mn-lt"/>
                <a:ea typeface="+mn-ea"/>
                <a:cs typeface="+mn-cs"/>
              </a:rPr>
            </a:br>
            <a:r>
              <a:rPr lang="ru-RU" sz="2000" dirty="0">
                <a:latin typeface="+mn-lt"/>
                <a:ea typeface="+mn-ea"/>
                <a:cs typeface="+mn-cs"/>
              </a:rPr>
              <a:t/>
            </a:r>
            <a:br>
              <a:rPr lang="ru-RU" sz="2000" dirty="0">
                <a:latin typeface="+mn-lt"/>
                <a:ea typeface="+mn-ea"/>
                <a:cs typeface="+mn-cs"/>
              </a:rPr>
            </a:br>
            <a:r>
              <a:rPr lang="ru-RU" sz="2000" dirty="0" smtClean="0">
                <a:latin typeface="+mn-lt"/>
                <a:ea typeface="+mn-ea"/>
                <a:cs typeface="+mn-cs"/>
              </a:rPr>
              <a:t>3. Социальная </a:t>
            </a:r>
            <a:r>
              <a:rPr lang="ru-RU" sz="2000" dirty="0">
                <a:latin typeface="+mn-lt"/>
                <a:ea typeface="+mn-ea"/>
                <a:cs typeface="+mn-cs"/>
              </a:rPr>
              <a:t>политика страны строилась на продаже сырьевых ресурсов. </a:t>
            </a:r>
            <a:r>
              <a:rPr lang="ru-RU" sz="2000" dirty="0" smtClean="0"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latin typeface="+mn-lt"/>
                <a:ea typeface="+mn-ea"/>
                <a:cs typeface="+mn-cs"/>
              </a:rPr>
            </a:br>
            <a:r>
              <a:rPr lang="ru-RU" sz="2000" dirty="0">
                <a:latin typeface="+mn-lt"/>
                <a:ea typeface="+mn-ea"/>
                <a:cs typeface="+mn-cs"/>
              </a:rPr>
              <a:t/>
            </a:r>
            <a:br>
              <a:rPr lang="ru-RU" sz="2000" dirty="0">
                <a:latin typeface="+mn-lt"/>
                <a:ea typeface="+mn-ea"/>
                <a:cs typeface="+mn-cs"/>
              </a:rPr>
            </a:br>
            <a:r>
              <a:rPr lang="ru-RU" sz="2000" dirty="0" smtClean="0">
                <a:latin typeface="+mn-lt"/>
                <a:ea typeface="+mn-ea"/>
                <a:cs typeface="+mn-cs"/>
              </a:rPr>
              <a:t>4. Перечень </a:t>
            </a:r>
            <a:r>
              <a:rPr lang="ru-RU" sz="2000" dirty="0">
                <a:latin typeface="+mn-lt"/>
                <a:ea typeface="+mn-ea"/>
                <a:cs typeface="+mn-cs"/>
              </a:rPr>
              <a:t>продуктов и товаров был небольшим, а их качество было низким. </a:t>
            </a:r>
            <a:r>
              <a:rPr lang="ru-RU" sz="2000" dirty="0" smtClean="0"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latin typeface="+mn-lt"/>
                <a:ea typeface="+mn-ea"/>
                <a:cs typeface="+mn-cs"/>
              </a:rPr>
            </a:br>
            <a:r>
              <a:rPr lang="ru-RU" sz="2000" dirty="0">
                <a:latin typeface="+mn-lt"/>
                <a:ea typeface="+mn-ea"/>
                <a:cs typeface="+mn-cs"/>
              </a:rPr>
              <a:t/>
            </a:r>
            <a:br>
              <a:rPr lang="ru-RU" sz="2000" dirty="0">
                <a:latin typeface="+mn-lt"/>
                <a:ea typeface="+mn-ea"/>
                <a:cs typeface="+mn-cs"/>
              </a:rPr>
            </a:br>
            <a:r>
              <a:rPr lang="ru-RU" sz="2000" dirty="0" smtClean="0">
                <a:latin typeface="+mn-lt"/>
                <a:ea typeface="+mn-ea"/>
                <a:cs typeface="+mn-cs"/>
              </a:rPr>
              <a:t>5. Углублялись </a:t>
            </a:r>
            <a:r>
              <a:rPr lang="ru-RU" sz="2000" dirty="0">
                <a:latin typeface="+mn-lt"/>
                <a:ea typeface="+mn-ea"/>
                <a:cs typeface="+mn-cs"/>
              </a:rPr>
              <a:t>негативные процессы в самой социалистической системе.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55576" y="476672"/>
            <a:ext cx="792088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«Застой»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007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20880" cy="864096"/>
          </a:xfrm>
        </p:spPr>
        <p:txBody>
          <a:bodyPr>
            <a:noAutofit/>
          </a:bodyPr>
          <a:lstStyle/>
          <a:p>
            <a:r>
              <a:rPr lang="ru-RU" sz="3600" dirty="0" smtClean="0"/>
              <a:t>1968 г. – Ввод войск в Чехословакию</a:t>
            </a:r>
            <a:endParaRPr lang="ru-RU" sz="3600" dirty="0"/>
          </a:p>
        </p:txBody>
      </p:sp>
      <p:pic>
        <p:nvPicPr>
          <p:cNvPr id="4" name="Рисунок 3" descr="13BE4D24-0736-4ED7-928D-D95A1B0A8B88_cx0_cy16_cw0_w1200_r1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41884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113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Тема 40.  Время Брежнева</vt:lpstr>
      <vt:lpstr>Леонид Ильич Брежнев (1964-1982)</vt:lpstr>
      <vt:lpstr>1964 – смещение Хрущёва</vt:lpstr>
      <vt:lpstr>Внутренняя политика</vt:lpstr>
      <vt:lpstr>Презентация PowerPoint</vt:lpstr>
      <vt:lpstr>Конституция 1977 г.</vt:lpstr>
      <vt:lpstr>«Застой»  Отсутствие прогресса в экономике, полная остановка развития в политической, общественной жизни и культуре</vt:lpstr>
      <vt:lpstr>1. Огромная часть расходов бюджета шла на Военно-промышленный комплекс (ВПК). ВПК в буквальном смысле разорял страну. СССР имел самую большую армию в мире.  2. До середины 1970-х годов уровень жизни повышался медленно, а затем остановился.   3. Социальная политика страны строилась на продаже сырьевых ресурсов.   4. Перечень продуктов и товаров был небольшим, а их качество было низким.   5. Углублялись негативные процессы в самой социалистической системе.</vt:lpstr>
      <vt:lpstr>1968 г. – Ввод войск в Чехословакию</vt:lpstr>
      <vt:lpstr>1979 г. – ввод войск в Афганистан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и расширение Российского государства</dc:title>
  <dc:creator>User</dc:creator>
  <cp:lastModifiedBy>User</cp:lastModifiedBy>
  <cp:revision>54</cp:revision>
  <dcterms:created xsi:type="dcterms:W3CDTF">2017-01-23T13:26:13Z</dcterms:created>
  <dcterms:modified xsi:type="dcterms:W3CDTF">2022-06-29T14:08:25Z</dcterms:modified>
</cp:coreProperties>
</file>