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97" r:id="rId4"/>
    <p:sldId id="306" r:id="rId5"/>
    <p:sldId id="307" r:id="rId6"/>
    <p:sldId id="329" r:id="rId7"/>
    <p:sldId id="325" r:id="rId8"/>
    <p:sldId id="330" r:id="rId9"/>
    <p:sldId id="331" r:id="rId10"/>
    <p:sldId id="326" r:id="rId11"/>
    <p:sldId id="332" r:id="rId12"/>
    <p:sldId id="340" r:id="rId13"/>
    <p:sldId id="327" r:id="rId14"/>
    <p:sldId id="333" r:id="rId15"/>
    <p:sldId id="335" r:id="rId16"/>
    <p:sldId id="334" r:id="rId17"/>
    <p:sldId id="328" r:id="rId18"/>
    <p:sldId id="336" r:id="rId19"/>
    <p:sldId id="337" r:id="rId20"/>
    <p:sldId id="338" r:id="rId21"/>
    <p:sldId id="308" r:id="rId22"/>
    <p:sldId id="314" r:id="rId23"/>
    <p:sldId id="295" r:id="rId24"/>
    <p:sldId id="33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9" d="100"/>
          <a:sy n="79" d="100"/>
        </p:scale>
        <p:origin x="11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3. </a:t>
            </a:r>
            <a:br>
              <a:rPr lang="ru-RU" dirty="0" smtClean="0"/>
            </a:br>
            <a:r>
              <a:rPr lang="ru-RU" dirty="0" smtClean="0"/>
              <a:t>Образование русского государства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5166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Игорь </a:t>
            </a:r>
            <a:br>
              <a:rPr lang="ru-RU" dirty="0" smtClean="0"/>
            </a:br>
            <a:r>
              <a:rPr lang="ru-RU" dirty="0" smtClean="0"/>
              <a:t>(912-945)</a:t>
            </a:r>
            <a:endParaRPr lang="ru-RU" dirty="0"/>
          </a:p>
        </p:txBody>
      </p:sp>
      <p:pic>
        <p:nvPicPr>
          <p:cNvPr id="5" name="Рисунок 4" descr="игорь.jpg"/>
          <p:cNvPicPr>
            <a:picLocks noChangeAspect="1"/>
          </p:cNvPicPr>
          <p:nvPr/>
        </p:nvPicPr>
        <p:blipFill>
          <a:blip r:embed="rId2" cstate="print"/>
          <a:srcRect l="10387" t="1563" r="6279" b="5571"/>
          <a:stretch>
            <a:fillRect/>
          </a:stretch>
        </p:blipFill>
        <p:spPr>
          <a:xfrm>
            <a:off x="2987824" y="692697"/>
            <a:ext cx="304033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3499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220660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Игорь </a:t>
            </a:r>
            <a:br>
              <a:rPr lang="ru-RU" dirty="0" smtClean="0"/>
            </a:br>
            <a:r>
              <a:rPr lang="ru-RU" dirty="0" smtClean="0"/>
              <a:t>(912-945)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4048" y="764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9992" y="39330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Киев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355976" y="4509120"/>
            <a:ext cx="144016" cy="1728192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9712" y="62732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Византия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игорь.jpg"/>
          <p:cNvPicPr>
            <a:picLocks noChangeAspect="1"/>
          </p:cNvPicPr>
          <p:nvPr/>
        </p:nvPicPr>
        <p:blipFill>
          <a:blip r:embed="rId3" cstate="print"/>
          <a:srcRect l="10387" t="1563" r="6279" b="5571"/>
          <a:stretch>
            <a:fillRect/>
          </a:stretch>
        </p:blipFill>
        <p:spPr>
          <a:xfrm>
            <a:off x="107504" y="66227"/>
            <a:ext cx="1584176" cy="213863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779912" y="4293096"/>
            <a:ext cx="576064" cy="144016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 descr="r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156398"/>
            <a:ext cx="597885" cy="70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538234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Смерть князя Игоря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6672"/>
            <a:ext cx="6501422" cy="4918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4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5166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Ольга </a:t>
            </a:r>
            <a:br>
              <a:rPr lang="ru-RU" dirty="0" smtClean="0"/>
            </a:br>
            <a:r>
              <a:rPr lang="ru-RU" dirty="0" smtClean="0"/>
              <a:t>(945-957)</a:t>
            </a:r>
            <a:endParaRPr lang="ru-RU" dirty="0"/>
          </a:p>
        </p:txBody>
      </p:sp>
      <p:pic>
        <p:nvPicPr>
          <p:cNvPr id="4" name="Рисунок 3" descr="оль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96752"/>
            <a:ext cx="2896654" cy="367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3499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220660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Ольга </a:t>
            </a:r>
            <a:br>
              <a:rPr lang="ru-RU" dirty="0" smtClean="0"/>
            </a:br>
            <a:r>
              <a:rPr lang="ru-RU" dirty="0" smtClean="0"/>
              <a:t>(945-957)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4048" y="764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9992" y="39330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Киев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79712" y="62732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Византия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779912" y="4293096"/>
            <a:ext cx="576064" cy="144016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оль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53114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Ольга</a:t>
            </a:r>
            <a:r>
              <a:rPr lang="ru-RU" dirty="0" smtClean="0"/>
              <a:t> установила </a:t>
            </a:r>
            <a:br>
              <a:rPr lang="ru-RU" dirty="0" smtClean="0"/>
            </a:br>
            <a:r>
              <a:rPr lang="ru-RU" dirty="0" smtClean="0"/>
              <a:t>«уроки» и «погосты»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«уроки» - размеры </a:t>
            </a:r>
            <a:r>
              <a:rPr lang="ru-RU" dirty="0"/>
              <a:t>налога, который платили киевскому </a:t>
            </a:r>
            <a:r>
              <a:rPr lang="ru-RU" dirty="0" smtClean="0"/>
              <a:t>князю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«погосты» - </a:t>
            </a:r>
            <a:r>
              <a:rPr lang="ru-RU" dirty="0"/>
              <a:t>места сбора налогов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3499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220660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Ольга </a:t>
            </a:r>
            <a:br>
              <a:rPr lang="ru-RU" dirty="0" smtClean="0"/>
            </a:br>
            <a:r>
              <a:rPr lang="ru-RU" dirty="0" smtClean="0"/>
              <a:t>(945-957)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4048" y="764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9992" y="39330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Киев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355976" y="4509120"/>
            <a:ext cx="144016" cy="1728192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9712" y="62732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Византия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779912" y="4293096"/>
            <a:ext cx="576064" cy="144016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оль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53114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4-Княгиня-Ольга_-Крещ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516" y="0"/>
            <a:ext cx="55029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59832" y="5301208"/>
            <a:ext cx="280831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Ольга приняла </a:t>
            </a:r>
            <a:r>
              <a:rPr lang="ru-RU" sz="3200" dirty="0" smtClean="0"/>
              <a:t>православие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5166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Святослав </a:t>
            </a:r>
            <a:br>
              <a:rPr lang="ru-RU" dirty="0" smtClean="0"/>
            </a:br>
            <a:r>
              <a:rPr lang="ru-RU" dirty="0" smtClean="0"/>
              <a:t>(957-972)</a:t>
            </a:r>
            <a:endParaRPr lang="ru-RU" dirty="0"/>
          </a:p>
        </p:txBody>
      </p:sp>
      <p:pic>
        <p:nvPicPr>
          <p:cNvPr id="4" name="Рисунок 3" descr="ярослав.jpg"/>
          <p:cNvPicPr>
            <a:picLocks noChangeAspect="1"/>
          </p:cNvPicPr>
          <p:nvPr/>
        </p:nvPicPr>
        <p:blipFill>
          <a:blip r:embed="rId2" cstate="print"/>
          <a:srcRect r="2453" b="11126"/>
          <a:stretch>
            <a:fillRect/>
          </a:stretch>
        </p:blipFill>
        <p:spPr>
          <a:xfrm>
            <a:off x="3131840" y="980728"/>
            <a:ext cx="2808313" cy="38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3499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220660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Святослав </a:t>
            </a:r>
            <a:br>
              <a:rPr lang="ru-RU" dirty="0" smtClean="0"/>
            </a:br>
            <a:r>
              <a:rPr lang="ru-RU" dirty="0" smtClean="0"/>
              <a:t>(957-972)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4048" y="764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9992" y="39330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Киев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915816" y="5661248"/>
            <a:ext cx="360040" cy="72008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9712" y="62732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Византия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ярослав.jpg"/>
          <p:cNvPicPr>
            <a:picLocks noChangeAspect="1"/>
          </p:cNvPicPr>
          <p:nvPr/>
        </p:nvPicPr>
        <p:blipFill>
          <a:blip r:embed="rId3" cstate="print"/>
          <a:srcRect r="2453" b="11126"/>
          <a:stretch>
            <a:fillRect/>
          </a:stretch>
        </p:blipFill>
        <p:spPr>
          <a:xfrm>
            <a:off x="179513" y="116632"/>
            <a:ext cx="1440159" cy="195861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771800" y="4437112"/>
            <a:ext cx="1584176" cy="108012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3648" y="49115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Болгария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152" y="50851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Хазарский каганат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6016" y="4365104"/>
            <a:ext cx="1584176" cy="864096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523474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Печенеги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53bf84e547f0453bf84e547f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1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512" y="1844824"/>
            <a:ext cx="9107488" cy="309634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«государство»?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юрик.jpg"/>
          <p:cNvPicPr>
            <a:picLocks noChangeAspect="1"/>
          </p:cNvPicPr>
          <p:nvPr/>
        </p:nvPicPr>
        <p:blipFill>
          <a:blip r:embed="rId2" cstate="print"/>
          <a:srcRect l="6114" r="7884" b="31734"/>
          <a:stretch>
            <a:fillRect/>
          </a:stretch>
        </p:blipFill>
        <p:spPr>
          <a:xfrm>
            <a:off x="-1016" y="44624"/>
            <a:ext cx="1512168" cy="198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0528" y="2177480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Рюрик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(862-879)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142709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Олег </a:t>
            </a:r>
            <a:br>
              <a:rPr lang="ru-RU" dirty="0" smtClean="0"/>
            </a:br>
            <a:r>
              <a:rPr lang="ru-RU" dirty="0" smtClean="0"/>
              <a:t>(879-912)</a:t>
            </a:r>
            <a:endParaRPr lang="ru-RU" dirty="0"/>
          </a:p>
        </p:txBody>
      </p:sp>
      <p:pic>
        <p:nvPicPr>
          <p:cNvPr id="9" name="Рисунок 8" descr="ол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066210"/>
            <a:ext cx="1547664" cy="20764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2368" y="400680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Игорь </a:t>
            </a:r>
            <a:br>
              <a:rPr lang="ru-RU" dirty="0" smtClean="0"/>
            </a:br>
            <a:r>
              <a:rPr lang="ru-RU" dirty="0" smtClean="0"/>
              <a:t>(912-945)</a:t>
            </a:r>
            <a:endParaRPr lang="ru-RU" dirty="0"/>
          </a:p>
        </p:txBody>
      </p:sp>
      <p:pic>
        <p:nvPicPr>
          <p:cNvPr id="12" name="Рисунок 11" descr="игорь.jpg"/>
          <p:cNvPicPr>
            <a:picLocks noChangeAspect="1"/>
          </p:cNvPicPr>
          <p:nvPr/>
        </p:nvPicPr>
        <p:blipFill>
          <a:blip r:embed="rId4" cstate="print"/>
          <a:srcRect l="10387" t="1563" r="6279" b="5571"/>
          <a:stretch>
            <a:fillRect/>
          </a:stretch>
        </p:blipFill>
        <p:spPr>
          <a:xfrm>
            <a:off x="3528392" y="1866427"/>
            <a:ext cx="1584176" cy="21386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6584" y="508692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Ольга </a:t>
            </a:r>
            <a:br>
              <a:rPr lang="ru-RU" dirty="0" smtClean="0"/>
            </a:br>
            <a:r>
              <a:rPr lang="ru-RU" dirty="0" smtClean="0"/>
              <a:t>(945-957)</a:t>
            </a:r>
            <a:endParaRPr lang="ru-RU" dirty="0"/>
          </a:p>
        </p:txBody>
      </p:sp>
      <p:pic>
        <p:nvPicPr>
          <p:cNvPr id="14" name="Рисунок 13" descr="оль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616" y="2996952"/>
            <a:ext cx="1531148" cy="19442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0800" y="6239053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Святослав </a:t>
            </a:r>
            <a:br>
              <a:rPr lang="ru-RU" dirty="0" smtClean="0"/>
            </a:br>
            <a:r>
              <a:rPr lang="ru-RU" dirty="0" smtClean="0"/>
              <a:t>(957-972)</a:t>
            </a:r>
            <a:endParaRPr lang="ru-RU" dirty="0"/>
          </a:p>
        </p:txBody>
      </p:sp>
      <p:pic>
        <p:nvPicPr>
          <p:cNvPr id="16" name="Рисунок 15" descr="ярослав.jpg"/>
          <p:cNvPicPr>
            <a:picLocks noChangeAspect="1"/>
          </p:cNvPicPr>
          <p:nvPr/>
        </p:nvPicPr>
        <p:blipFill>
          <a:blip r:embed="rId6" cstate="print"/>
          <a:srcRect r="2453" b="11126"/>
          <a:stretch>
            <a:fillRect/>
          </a:stretch>
        </p:blipFill>
        <p:spPr>
          <a:xfrm>
            <a:off x="7488833" y="4149080"/>
            <a:ext cx="1440159" cy="1958617"/>
          </a:xfrm>
          <a:prstGeom prst="rect">
            <a:avLst/>
          </a:prstGeom>
        </p:spPr>
      </p:pic>
      <p:cxnSp>
        <p:nvCxnSpPr>
          <p:cNvPr id="23" name="Скругленная соединительная линия 22"/>
          <p:cNvCxnSpPr>
            <a:stCxn id="7" idx="2"/>
            <a:endCxn id="10" idx="2"/>
          </p:cNvCxnSpPr>
          <p:nvPr/>
        </p:nvCxnSpPr>
        <p:spPr>
          <a:xfrm rot="16200000" flipH="1">
            <a:off x="1641114" y="1992025"/>
            <a:ext cx="1829325" cy="3492896"/>
          </a:xfrm>
          <a:prstGeom prst="curvedConnector3">
            <a:avLst>
              <a:gd name="adj1" fmla="val 110689"/>
            </a:avLst>
          </a:prstGeom>
          <a:ln w="19050">
            <a:solidFill>
              <a:srgbClr val="00B050"/>
            </a:solidFill>
            <a:prstDash val="dash"/>
            <a:headEnd type="triangl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7664" y="46531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сын</a:t>
            </a:r>
            <a:endParaRPr lang="ru-RU" sz="3200" b="1" dirty="0">
              <a:solidFill>
                <a:srgbClr val="00B050"/>
              </a:solidFill>
            </a:endParaRPr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5169506" y="3792225"/>
            <a:ext cx="1829325" cy="3492896"/>
          </a:xfrm>
          <a:prstGeom prst="curvedConnector3">
            <a:avLst>
              <a:gd name="adj1" fmla="val 110689"/>
            </a:avLst>
          </a:prstGeom>
          <a:ln w="19050">
            <a:solidFill>
              <a:srgbClr val="00B050"/>
            </a:solidFill>
            <a:prstDash val="dash"/>
            <a:headEnd type="triangl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3968" y="609329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сын</a:t>
            </a:r>
            <a:endParaRPr lang="ru-RU" sz="3200" b="1" dirty="0">
              <a:solidFill>
                <a:srgbClr val="00B050"/>
              </a:solidFill>
            </a:endParaRPr>
          </a:p>
        </p:txBody>
      </p:sp>
      <p:cxnSp>
        <p:nvCxnSpPr>
          <p:cNvPr id="30" name="Скругленная соединительная линия 29"/>
          <p:cNvCxnSpPr/>
          <p:nvPr/>
        </p:nvCxnSpPr>
        <p:spPr>
          <a:xfrm rot="16200000" flipH="1">
            <a:off x="4906837" y="1304694"/>
            <a:ext cx="1130525" cy="2195736"/>
          </a:xfrm>
          <a:prstGeom prst="curvedConnector4">
            <a:avLst>
              <a:gd name="adj1" fmla="val -31915"/>
              <a:gd name="adj2" fmla="val 100148"/>
            </a:avLst>
          </a:prstGeom>
          <a:ln w="19050">
            <a:solidFill>
              <a:srgbClr val="00B050"/>
            </a:solidFill>
            <a:prstDash val="dash"/>
            <a:headEnd type="triangl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88224" y="126876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жена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9" name="Заголовок 10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русские князья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Что такое «государство»?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пв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760640" cy="455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юрик.jpg"/>
          <p:cNvPicPr>
            <a:picLocks noChangeAspect="1"/>
          </p:cNvPicPr>
          <p:nvPr/>
        </p:nvPicPr>
        <p:blipFill>
          <a:blip r:embed="rId2" cstate="print"/>
          <a:srcRect l="6114" r="7884" b="31734"/>
          <a:stretch>
            <a:fillRect/>
          </a:stretch>
        </p:blipFill>
        <p:spPr>
          <a:xfrm>
            <a:off x="-1016" y="44624"/>
            <a:ext cx="1512168" cy="198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0528" y="217748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142709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Рисунок 8" descr="ол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066210"/>
            <a:ext cx="1547664" cy="20764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2368" y="4006805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2" name="Рисунок 11" descr="игорь.jpg"/>
          <p:cNvPicPr>
            <a:picLocks noChangeAspect="1"/>
          </p:cNvPicPr>
          <p:nvPr/>
        </p:nvPicPr>
        <p:blipFill>
          <a:blip r:embed="rId4" cstate="print"/>
          <a:srcRect l="10387" t="1563" r="6279" b="5571"/>
          <a:stretch>
            <a:fillRect/>
          </a:stretch>
        </p:blipFill>
        <p:spPr>
          <a:xfrm>
            <a:off x="3528392" y="1866427"/>
            <a:ext cx="1584176" cy="21386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6584" y="5086925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4" name="Рисунок 13" descr="оль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616" y="2996952"/>
            <a:ext cx="1531148" cy="19442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0800" y="6239053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6" name="Рисунок 15" descr="ярослав.jpg"/>
          <p:cNvPicPr>
            <a:picLocks noChangeAspect="1"/>
          </p:cNvPicPr>
          <p:nvPr/>
        </p:nvPicPr>
        <p:blipFill>
          <a:blip r:embed="rId6" cstate="print"/>
          <a:srcRect r="2453" b="11126"/>
          <a:stretch>
            <a:fillRect/>
          </a:stretch>
        </p:blipFill>
        <p:spPr>
          <a:xfrm>
            <a:off x="7488833" y="4149080"/>
            <a:ext cx="1440159" cy="1958617"/>
          </a:xfrm>
          <a:prstGeom prst="rect">
            <a:avLst/>
          </a:prstGeom>
        </p:spPr>
      </p:pic>
      <p:cxnSp>
        <p:nvCxnSpPr>
          <p:cNvPr id="23" name="Скругленная соединительная линия 22"/>
          <p:cNvCxnSpPr>
            <a:stCxn id="7" idx="2"/>
            <a:endCxn id="10" idx="2"/>
          </p:cNvCxnSpPr>
          <p:nvPr/>
        </p:nvCxnSpPr>
        <p:spPr>
          <a:xfrm rot="16200000" flipH="1">
            <a:off x="1641114" y="1715026"/>
            <a:ext cx="1829325" cy="3492896"/>
          </a:xfrm>
          <a:prstGeom prst="curvedConnector3">
            <a:avLst>
              <a:gd name="adj1" fmla="val 112496"/>
            </a:avLst>
          </a:prstGeom>
          <a:ln w="19050">
            <a:solidFill>
              <a:srgbClr val="00B050"/>
            </a:solidFill>
            <a:prstDash val="dash"/>
            <a:headEnd type="triangle" w="med" len="med"/>
            <a:tailEnd type="triangl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7664" y="46531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сын</a:t>
            </a:r>
            <a:endParaRPr lang="ru-RU" sz="3200" b="1" dirty="0">
              <a:solidFill>
                <a:srgbClr val="00B050"/>
              </a:solidFill>
            </a:endParaRPr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5169506" y="3792225"/>
            <a:ext cx="1829325" cy="3492896"/>
          </a:xfrm>
          <a:prstGeom prst="curvedConnector3">
            <a:avLst>
              <a:gd name="adj1" fmla="val 110689"/>
            </a:avLst>
          </a:prstGeom>
          <a:ln w="19050">
            <a:solidFill>
              <a:srgbClr val="00B050"/>
            </a:solidFill>
            <a:prstDash val="dash"/>
            <a:headEnd type="triangle" w="med" len="med"/>
            <a:tailEnd type="triangl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3968" y="609329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сын</a:t>
            </a:r>
            <a:endParaRPr lang="ru-RU" sz="3200" b="1" dirty="0">
              <a:solidFill>
                <a:srgbClr val="00B050"/>
              </a:solidFill>
            </a:endParaRPr>
          </a:p>
        </p:txBody>
      </p:sp>
      <p:cxnSp>
        <p:nvCxnSpPr>
          <p:cNvPr id="30" name="Скругленная соединительная линия 29"/>
          <p:cNvCxnSpPr/>
          <p:nvPr/>
        </p:nvCxnSpPr>
        <p:spPr>
          <a:xfrm rot="16200000" flipH="1">
            <a:off x="4906837" y="1304694"/>
            <a:ext cx="1130525" cy="2195736"/>
          </a:xfrm>
          <a:prstGeom prst="curvedConnector4">
            <a:avLst>
              <a:gd name="adj1" fmla="val -31915"/>
              <a:gd name="adj2" fmla="val 100148"/>
            </a:avLst>
          </a:prstGeom>
          <a:ln w="19050">
            <a:solidFill>
              <a:srgbClr val="00B050"/>
            </a:solidFill>
            <a:prstDash val="dash"/>
            <a:headEnd type="triangle" w="med" len="med"/>
            <a:tailEnd type="triangl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88224" y="126876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жена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9" name="Заголовок 10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первых русских князей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53136" y="188640"/>
            <a:ext cx="34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Племена славян: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836712"/>
            <a:ext cx="23042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Поляне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Древляне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Северяне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Радимичи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Дреговичи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Дулебы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Вятичи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Кривичи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Словене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Уличи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Тиверцы</a:t>
            </a:r>
            <a:endParaRPr lang="ru-RU" sz="3200" dirty="0"/>
          </a:p>
        </p:txBody>
      </p:sp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4991" cy="6858000"/>
          </a:xfrm>
          <a:prstGeom prst="rect">
            <a:avLst/>
          </a:prstGeom>
        </p:spPr>
      </p:pic>
      <p:pic>
        <p:nvPicPr>
          <p:cNvPr id="5" name="Рисунок 4" descr="пв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2606643" cy="2060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варя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0"/>
            <a:ext cx="2267744" cy="151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007096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варяги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8887E-6 L -0.32483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1874E-6 L 0.19965 -3.0187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ружина.jpg"/>
          <p:cNvPicPr>
            <a:picLocks noChangeAspect="1"/>
          </p:cNvPicPr>
          <p:nvPr/>
        </p:nvPicPr>
        <p:blipFill>
          <a:blip r:embed="rId2" cstate="print"/>
          <a:srcRect t="5660"/>
          <a:stretch>
            <a:fillRect/>
          </a:stretch>
        </p:blipFill>
        <p:spPr>
          <a:xfrm>
            <a:off x="0" y="537211"/>
            <a:ext cx="3456384" cy="217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4888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Рюрик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(862-879)</a:t>
            </a:r>
            <a:endParaRPr lang="ru-RU" dirty="0"/>
          </a:p>
        </p:txBody>
      </p:sp>
      <p:pic>
        <p:nvPicPr>
          <p:cNvPr id="12" name="Рисунок 11" descr="рюрик.jpg"/>
          <p:cNvPicPr>
            <a:picLocks noChangeAspect="1"/>
          </p:cNvPicPr>
          <p:nvPr/>
        </p:nvPicPr>
        <p:blipFill>
          <a:blip r:embed="rId3" cstate="print"/>
          <a:srcRect l="6114" r="7884" b="31734"/>
          <a:stretch>
            <a:fillRect/>
          </a:stretch>
        </p:blipFill>
        <p:spPr>
          <a:xfrm>
            <a:off x="3059832" y="512653"/>
            <a:ext cx="3312368" cy="43565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28529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дружина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34991" cy="6858000"/>
          </a:xfrm>
          <a:prstGeom prst="rect">
            <a:avLst/>
          </a:prstGeom>
        </p:spPr>
      </p:pic>
      <p:pic>
        <p:nvPicPr>
          <p:cNvPr id="9" name="Рисунок 8" descr="рюрик.jpg"/>
          <p:cNvPicPr>
            <a:picLocks noChangeAspect="1"/>
          </p:cNvPicPr>
          <p:nvPr/>
        </p:nvPicPr>
        <p:blipFill>
          <a:blip r:embed="rId3" cstate="print"/>
          <a:srcRect l="6114" r="7884" b="31734"/>
          <a:stretch>
            <a:fillRect/>
          </a:stretch>
        </p:blipFill>
        <p:spPr>
          <a:xfrm>
            <a:off x="35496" y="0"/>
            <a:ext cx="1512168" cy="198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2132856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Рюрик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(862-879)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4048" y="764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4427984" y="419147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499992" y="390343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Киев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5166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Олег </a:t>
            </a:r>
            <a:br>
              <a:rPr lang="ru-RU" dirty="0" smtClean="0"/>
            </a:br>
            <a:r>
              <a:rPr lang="ru-RU" dirty="0" smtClean="0"/>
              <a:t>(879-912)</a:t>
            </a:r>
            <a:endParaRPr lang="ru-RU" dirty="0"/>
          </a:p>
        </p:txBody>
      </p:sp>
      <p:pic>
        <p:nvPicPr>
          <p:cNvPr id="4" name="Рисунок 3" descr="ол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96968"/>
            <a:ext cx="3312368" cy="444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3499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2132856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Олег </a:t>
            </a:r>
            <a:br>
              <a:rPr lang="ru-RU" dirty="0" smtClean="0"/>
            </a:br>
            <a:r>
              <a:rPr lang="ru-RU" dirty="0" smtClean="0"/>
              <a:t>(879-912)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4048" y="764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766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Новгород</a:t>
            </a:r>
            <a:endParaRPr lang="ru-RU" sz="2400" b="1" dirty="0"/>
          </a:p>
        </p:txBody>
      </p:sp>
      <p:pic>
        <p:nvPicPr>
          <p:cNvPr id="7" name="Рисунок 6" descr="ол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357"/>
            <a:ext cx="1547664" cy="207649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99992" y="39330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Киев</a:t>
            </a:r>
            <a:endParaRPr lang="ru-RU" sz="2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572000" y="980728"/>
            <a:ext cx="432048" cy="288032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rot="589574">
            <a:off x="3283024" y="230780"/>
            <a:ext cx="3070786" cy="469884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355976" y="4509120"/>
            <a:ext cx="144016" cy="1728192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9712" y="62732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Византия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22048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882 г.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5178" y="5067480"/>
            <a:ext cx="247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907 и 911 г.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516632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Мультфильм о смерти Олега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116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Тема 3.  Образование русского государства</vt:lpstr>
      <vt:lpstr>Что такое «государство»?</vt:lpstr>
      <vt:lpstr>Презентация PowerPoint</vt:lpstr>
      <vt:lpstr>Презентация PowerPoint</vt:lpstr>
      <vt:lpstr>Рюрик  (862-879)</vt:lpstr>
      <vt:lpstr>Презентация PowerPoint</vt:lpstr>
      <vt:lpstr>Олег  (879-912)</vt:lpstr>
      <vt:lpstr>Презентация PowerPoint</vt:lpstr>
      <vt:lpstr>Мультфильм о смерти Олега</vt:lpstr>
      <vt:lpstr>Игорь  (912-945)</vt:lpstr>
      <vt:lpstr>Презентация PowerPoint</vt:lpstr>
      <vt:lpstr>Смерть князя Игоря</vt:lpstr>
      <vt:lpstr>Ольга  (945-957)</vt:lpstr>
      <vt:lpstr>Презентация PowerPoint</vt:lpstr>
      <vt:lpstr>Ольга установила  «уроки» и «погосты»  «уроки» - размеры налога, который платили киевскому князю  «погосты» - места сбора налогов </vt:lpstr>
      <vt:lpstr>Презентация PowerPoint</vt:lpstr>
      <vt:lpstr>Презентация PowerPoint</vt:lpstr>
      <vt:lpstr>Святослав  (957-972)</vt:lpstr>
      <vt:lpstr>Презентация PowerPoint</vt:lpstr>
      <vt:lpstr>Первые русские князья</vt:lpstr>
      <vt:lpstr>Вопросы для повторения</vt:lpstr>
      <vt:lpstr>Что такое «государство»?</vt:lpstr>
      <vt:lpstr>Что это?</vt:lpstr>
      <vt:lpstr>Назовите первых русских князей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123</cp:revision>
  <dcterms:created xsi:type="dcterms:W3CDTF">2017-01-23T13:26:13Z</dcterms:created>
  <dcterms:modified xsi:type="dcterms:W3CDTF">2022-06-29T09:31:43Z</dcterms:modified>
</cp:coreProperties>
</file>