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322" r:id="rId4"/>
    <p:sldId id="297" r:id="rId5"/>
    <p:sldId id="306" r:id="rId6"/>
    <p:sldId id="323" r:id="rId7"/>
    <p:sldId id="324" r:id="rId8"/>
    <p:sldId id="325" r:id="rId9"/>
    <p:sldId id="326" r:id="rId10"/>
    <p:sldId id="308" r:id="rId11"/>
    <p:sldId id="327" r:id="rId12"/>
    <p:sldId id="328" r:id="rId13"/>
    <p:sldId id="329" r:id="rId14"/>
    <p:sldId id="330" r:id="rId15"/>
    <p:sldId id="331" r:id="rId16"/>
    <p:sldId id="33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</a:t>
            </a:r>
            <a:r>
              <a:rPr lang="ru-RU" dirty="0" smtClean="0"/>
              <a:t>5.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Киевская Русь в </a:t>
            </a:r>
            <a:r>
              <a:rPr lang="en-US" dirty="0" smtClean="0"/>
              <a:t>XI-XII</a:t>
            </a:r>
            <a:r>
              <a:rPr lang="ru-RU" dirty="0" smtClean="0"/>
              <a:t> вв.</a:t>
            </a:r>
            <a:br>
              <a:rPr lang="ru-RU" dirty="0" smtClean="0"/>
            </a:br>
            <a:r>
              <a:rPr lang="ru-RU" dirty="0" smtClean="0"/>
              <a:t>Раздробленность Руси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Что такое «раздробленность»?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Назовите крупные города Древней Руси</a:t>
            </a:r>
            <a:endParaRPr lang="ru-RU" sz="6000" dirty="0"/>
          </a:p>
        </p:txBody>
      </p:sp>
      <p:pic>
        <p:nvPicPr>
          <p:cNvPr id="3" name="Рисунок 2" descr="Древний Киев детин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024" y="2224440"/>
            <a:ext cx="2793724" cy="1924640"/>
          </a:xfrm>
          <a:prstGeom prst="ellipse">
            <a:avLst/>
          </a:prstGeom>
        </p:spPr>
      </p:pic>
      <p:pic>
        <p:nvPicPr>
          <p:cNvPr id="4" name="Рисунок 3" descr="новгород.jpg"/>
          <p:cNvPicPr>
            <a:picLocks noChangeAspect="1"/>
          </p:cNvPicPr>
          <p:nvPr/>
        </p:nvPicPr>
        <p:blipFill>
          <a:blip r:embed="rId3" cstate="print"/>
          <a:srcRect l="30732"/>
          <a:stretch>
            <a:fillRect/>
          </a:stretch>
        </p:blipFill>
        <p:spPr>
          <a:xfrm>
            <a:off x="5076056" y="2118960"/>
            <a:ext cx="2825736" cy="1958112"/>
          </a:xfrm>
          <a:prstGeom prst="ellipse">
            <a:avLst/>
          </a:prstGeom>
        </p:spPr>
      </p:pic>
      <p:pic>
        <p:nvPicPr>
          <p:cNvPr id="6" name="Рисунок 5" descr="пс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392" y="4437112"/>
            <a:ext cx="2762943" cy="2072208"/>
          </a:xfrm>
          <a:prstGeom prst="ellipse">
            <a:avLst/>
          </a:prstGeom>
        </p:spPr>
      </p:pic>
      <p:pic>
        <p:nvPicPr>
          <p:cNvPr id="7" name="Рисунок 6" descr="чернигов.jpg"/>
          <p:cNvPicPr>
            <a:picLocks noChangeAspect="1"/>
          </p:cNvPicPr>
          <p:nvPr/>
        </p:nvPicPr>
        <p:blipFill>
          <a:blip r:embed="rId5" cstate="print"/>
          <a:srcRect l="8478" r="15217" b="3030"/>
          <a:stretch>
            <a:fillRect/>
          </a:stretch>
        </p:blipFill>
        <p:spPr>
          <a:xfrm>
            <a:off x="5075512" y="4437112"/>
            <a:ext cx="2914040" cy="207220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Назовите причины раздробленности Руси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Сколько княжеств существовало в </a:t>
            </a:r>
            <a:br>
              <a:rPr lang="ru-RU" sz="6000" dirty="0" smtClean="0"/>
            </a:br>
            <a:r>
              <a:rPr lang="en-US" sz="6000" dirty="0" smtClean="0"/>
              <a:t>XIV</a:t>
            </a:r>
            <a:r>
              <a:rPr lang="ru-RU" sz="6000" dirty="0" smtClean="0"/>
              <a:t> веке?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Назовите факторы, которые поддерживали единство русской земли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мо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882461"/>
            <a:ext cx="2715418" cy="3490755"/>
          </a:xfrm>
          <a:prstGeom prst="rect">
            <a:avLst/>
          </a:prstGeom>
        </p:spPr>
      </p:pic>
      <p:pic>
        <p:nvPicPr>
          <p:cNvPr id="13" name="Рисунок 12" descr="печенег.jpg"/>
          <p:cNvPicPr>
            <a:picLocks noChangeAspect="1"/>
          </p:cNvPicPr>
          <p:nvPr/>
        </p:nvPicPr>
        <p:blipFill>
          <a:blip r:embed="rId3" cstate="print"/>
          <a:srcRect r="-2109" b="985"/>
          <a:stretch>
            <a:fillRect/>
          </a:stretch>
        </p:blipFill>
        <p:spPr>
          <a:xfrm>
            <a:off x="539552" y="2577996"/>
            <a:ext cx="1872208" cy="2723212"/>
          </a:xfrm>
          <a:prstGeom prst="rect">
            <a:avLst/>
          </a:prstGeom>
        </p:spPr>
      </p:pic>
      <p:pic>
        <p:nvPicPr>
          <p:cNvPr id="14" name="Рисунок 13" descr="половцы.jpg"/>
          <p:cNvPicPr>
            <a:picLocks noChangeAspect="1"/>
          </p:cNvPicPr>
          <p:nvPr/>
        </p:nvPicPr>
        <p:blipFill>
          <a:blip r:embed="rId4" cstate="print"/>
          <a:srcRect r="4326"/>
          <a:stretch>
            <a:fillRect/>
          </a:stretch>
        </p:blipFill>
        <p:spPr>
          <a:xfrm>
            <a:off x="3131841" y="2545057"/>
            <a:ext cx="2520280" cy="2828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36104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какими кочевыми народами сталкивались русские княжества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en-US" dirty="0" smtClean="0"/>
              <a:t>XI – XIII </a:t>
            </a:r>
            <a:r>
              <a:rPr lang="ru-RU" dirty="0" smtClean="0"/>
              <a:t>вв.?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Что такое «раздробленность»?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означает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глагол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«раздробить»?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раздроби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293096"/>
            <a:ext cx="3888432" cy="2430270"/>
          </a:xfrm>
          <a:prstGeom prst="rect">
            <a:avLst/>
          </a:prstGeom>
        </p:spPr>
      </p:pic>
      <p:pic>
        <p:nvPicPr>
          <p:cNvPr id="9" name="Рисунок 8" descr="589b226118c7731ad4e1ee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28799"/>
            <a:ext cx="3960440" cy="2638579"/>
          </a:xfrm>
          <a:prstGeom prst="roundRect">
            <a:avLst/>
          </a:prstGeom>
        </p:spPr>
      </p:pic>
      <p:pic>
        <p:nvPicPr>
          <p:cNvPr id="10" name="Рисунок 9" descr="desc_image_4L5YT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628799"/>
            <a:ext cx="3528392" cy="264486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зд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Причины раздробленности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06084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Разделение государства между князьями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Стремление городов к самостоятельности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 середине </a:t>
            </a:r>
            <a:r>
              <a:rPr lang="en-US" dirty="0" smtClean="0"/>
              <a:t>XI </a:t>
            </a:r>
            <a:r>
              <a:rPr lang="ru-RU" dirty="0" smtClean="0"/>
              <a:t>в. было около 50 городов</a:t>
            </a:r>
            <a:endParaRPr lang="ru-RU" dirty="0"/>
          </a:p>
        </p:txBody>
      </p:sp>
      <p:pic>
        <p:nvPicPr>
          <p:cNvPr id="4" name="Рисунок 3" descr="Древний Киев детин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241" y="1484784"/>
            <a:ext cx="3508163" cy="2416828"/>
          </a:xfrm>
          <a:prstGeom prst="ellipse">
            <a:avLst/>
          </a:prstGeom>
        </p:spPr>
      </p:pic>
      <p:pic>
        <p:nvPicPr>
          <p:cNvPr id="5" name="Рисунок 4" descr="новгород.jpg"/>
          <p:cNvPicPr>
            <a:picLocks noChangeAspect="1"/>
          </p:cNvPicPr>
          <p:nvPr/>
        </p:nvPicPr>
        <p:blipFill>
          <a:blip r:embed="rId3" cstate="print"/>
          <a:srcRect l="30732"/>
          <a:stretch>
            <a:fillRect/>
          </a:stretch>
        </p:blipFill>
        <p:spPr>
          <a:xfrm>
            <a:off x="5056087" y="1412776"/>
            <a:ext cx="3548361" cy="2458860"/>
          </a:xfrm>
          <a:prstGeom prst="ellipse">
            <a:avLst/>
          </a:prstGeom>
        </p:spPr>
      </p:pic>
      <p:pic>
        <p:nvPicPr>
          <p:cNvPr id="6" name="Рисунок 5" descr="пс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482" y="4077072"/>
            <a:ext cx="3469510" cy="2602133"/>
          </a:xfrm>
          <a:prstGeom prst="ellipse">
            <a:avLst/>
          </a:prstGeom>
        </p:spPr>
      </p:pic>
      <p:pic>
        <p:nvPicPr>
          <p:cNvPr id="7" name="Рисунок 6" descr="чернигов.jpg"/>
          <p:cNvPicPr>
            <a:picLocks noChangeAspect="1"/>
          </p:cNvPicPr>
          <p:nvPr/>
        </p:nvPicPr>
        <p:blipFill>
          <a:blip r:embed="rId5" cstate="print"/>
          <a:srcRect l="8478" r="15217" b="3030"/>
          <a:stretch>
            <a:fillRect/>
          </a:stretch>
        </p:blipFill>
        <p:spPr>
          <a:xfrm>
            <a:off x="5032960" y="4077072"/>
            <a:ext cx="3659248" cy="2602132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2204864"/>
            <a:ext cx="178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Киев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204864"/>
            <a:ext cx="340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Новгород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4728482"/>
            <a:ext cx="340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Псков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717593"/>
            <a:ext cx="340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Чернигов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0" y="1916832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cs typeface="Times New Roman" pitchFamily="18" charset="0"/>
              </a:rPr>
              <a:t>XII </a:t>
            </a:r>
            <a:r>
              <a:rPr lang="ru-RU" sz="3600" dirty="0" smtClean="0">
                <a:cs typeface="Times New Roman" pitchFamily="18" charset="0"/>
              </a:rPr>
              <a:t>в. </a:t>
            </a:r>
            <a:r>
              <a:rPr lang="en-US" sz="3600" dirty="0" smtClean="0">
                <a:cs typeface="Times New Roman" pitchFamily="18" charset="0"/>
              </a:rPr>
              <a:t>– 15 </a:t>
            </a:r>
            <a:r>
              <a:rPr lang="ru-RU" sz="3600" dirty="0" smtClean="0">
                <a:cs typeface="Times New Roman" pitchFamily="18" charset="0"/>
              </a:rPr>
              <a:t>княжеств</a:t>
            </a:r>
          </a:p>
          <a:p>
            <a:pPr marL="742950" indent="-742950"/>
            <a:endParaRPr lang="ru-RU" sz="3600" dirty="0" smtClean="0"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cs typeface="Times New Roman" pitchFamily="18" charset="0"/>
              </a:rPr>
              <a:t>XIII </a:t>
            </a:r>
            <a:r>
              <a:rPr lang="ru-RU" sz="3600" dirty="0" smtClean="0">
                <a:cs typeface="Times New Roman" pitchFamily="18" charset="0"/>
              </a:rPr>
              <a:t>в. – 50 княжеств</a:t>
            </a:r>
          </a:p>
          <a:p>
            <a:pPr marL="742950" indent="-742950"/>
            <a:endParaRPr lang="ru-RU" sz="3600" dirty="0" smtClean="0"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cs typeface="Times New Roman" pitchFamily="18" charset="0"/>
              </a:rPr>
              <a:t>XIV</a:t>
            </a:r>
            <a:r>
              <a:rPr lang="ru-RU" sz="3600" dirty="0" smtClean="0">
                <a:cs typeface="Times New Roman" pitchFamily="18" charset="0"/>
              </a:rPr>
              <a:t> в. – 250 княжеств</a:t>
            </a:r>
          </a:p>
        </p:txBody>
      </p:sp>
      <p:pic>
        <p:nvPicPr>
          <p:cNvPr id="4" name="Рисунок 3" descr="bezymjannyj.png"/>
          <p:cNvPicPr>
            <a:picLocks noChangeAspect="1"/>
          </p:cNvPicPr>
          <p:nvPr/>
        </p:nvPicPr>
        <p:blipFill>
          <a:blip r:embed="rId2" cstate="print"/>
          <a:srcRect l="3665" t="9560" r="9804" b="5026"/>
          <a:stretch>
            <a:fillRect/>
          </a:stretch>
        </p:blipFill>
        <p:spPr>
          <a:xfrm>
            <a:off x="539552" y="1340768"/>
            <a:ext cx="3888432" cy="4516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Факторы, которые поддерживали единство русской земли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2294870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Единая религия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Единый язык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Народное представление о единстве русской земли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Общие враги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Враги - кочевники</a:t>
            </a:r>
            <a:endParaRPr lang="ru-RU" dirty="0"/>
          </a:p>
        </p:txBody>
      </p:sp>
      <p:pic>
        <p:nvPicPr>
          <p:cNvPr id="12" name="Рисунок 11" descr="мо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124744"/>
            <a:ext cx="2715418" cy="3490755"/>
          </a:xfrm>
          <a:prstGeom prst="rect">
            <a:avLst/>
          </a:prstGeom>
        </p:spPr>
      </p:pic>
      <p:pic>
        <p:nvPicPr>
          <p:cNvPr id="13" name="Рисунок 12" descr="печенег.jpg"/>
          <p:cNvPicPr>
            <a:picLocks noChangeAspect="1"/>
          </p:cNvPicPr>
          <p:nvPr/>
        </p:nvPicPr>
        <p:blipFill>
          <a:blip r:embed="rId3" cstate="print"/>
          <a:srcRect r="-2109" b="985"/>
          <a:stretch>
            <a:fillRect/>
          </a:stretch>
        </p:blipFill>
        <p:spPr>
          <a:xfrm>
            <a:off x="539552" y="1844824"/>
            <a:ext cx="1872208" cy="2723212"/>
          </a:xfrm>
          <a:prstGeom prst="rect">
            <a:avLst/>
          </a:prstGeom>
        </p:spPr>
      </p:pic>
      <p:pic>
        <p:nvPicPr>
          <p:cNvPr id="14" name="Рисунок 13" descr="половцы.jpg"/>
          <p:cNvPicPr>
            <a:picLocks noChangeAspect="1"/>
          </p:cNvPicPr>
          <p:nvPr/>
        </p:nvPicPr>
        <p:blipFill>
          <a:blip r:embed="rId4" cstate="print"/>
          <a:srcRect r="4326"/>
          <a:stretch>
            <a:fillRect/>
          </a:stretch>
        </p:blipFill>
        <p:spPr>
          <a:xfrm>
            <a:off x="3131841" y="1700808"/>
            <a:ext cx="2520280" cy="28281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576" y="486916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XI </a:t>
            </a:r>
            <a:r>
              <a:rPr lang="ru-RU" sz="2400" dirty="0" smtClean="0"/>
              <a:t>в.</a:t>
            </a:r>
          </a:p>
          <a:p>
            <a:pPr algn="ctr"/>
            <a:r>
              <a:rPr lang="ru-RU" sz="2400" b="1" dirty="0" smtClean="0"/>
              <a:t>печенеги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486916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XI</a:t>
            </a:r>
            <a:r>
              <a:rPr lang="ru-RU" sz="2400" dirty="0" smtClean="0"/>
              <a:t>-</a:t>
            </a:r>
            <a:r>
              <a:rPr lang="en-US" sz="2400" dirty="0" smtClean="0"/>
              <a:t>XIII </a:t>
            </a:r>
            <a:r>
              <a:rPr lang="ru-RU" sz="2400" dirty="0" smtClean="0"/>
              <a:t>в.</a:t>
            </a:r>
          </a:p>
          <a:p>
            <a:pPr algn="ctr"/>
            <a:r>
              <a:rPr lang="ru-RU" sz="2400" b="1" dirty="0" smtClean="0"/>
              <a:t>половцы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8184" y="486916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XIII </a:t>
            </a:r>
            <a:r>
              <a:rPr lang="ru-RU" sz="2400" dirty="0" smtClean="0"/>
              <a:t>в.</a:t>
            </a:r>
          </a:p>
          <a:p>
            <a:pPr algn="ctr"/>
            <a:r>
              <a:rPr lang="ru-RU" sz="2400" b="1" dirty="0" smtClean="0"/>
              <a:t>монголо-татары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127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 5.  Киевская Русь в XI-XII вв. Раздробленность Руси</vt:lpstr>
      <vt:lpstr>Что такое «раздробленность»?</vt:lpstr>
      <vt:lpstr>Слайд 3</vt:lpstr>
      <vt:lpstr>Слайд 4</vt:lpstr>
      <vt:lpstr>Причины раздробленности</vt:lpstr>
      <vt:lpstr>К середине XI в. было около 50 городов</vt:lpstr>
      <vt:lpstr>Слайд 7</vt:lpstr>
      <vt:lpstr>Факторы, которые поддерживали единство русской земли</vt:lpstr>
      <vt:lpstr>Враги - кочевники</vt:lpstr>
      <vt:lpstr>Вопросы для повторения</vt:lpstr>
      <vt:lpstr>Что такое «раздробленность»?</vt:lpstr>
      <vt:lpstr>Назовите крупные города Древней Руси</vt:lpstr>
      <vt:lpstr>Назовите причины раздробленности Руси</vt:lpstr>
      <vt:lpstr>Сколько княжеств существовало в  XIV веке?</vt:lpstr>
      <vt:lpstr>Назовите факторы, которые поддерживали единство русской земли</vt:lpstr>
      <vt:lpstr>С какими кочевыми народами сталкивались русские княжества  в XI – XIII вв.?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88</cp:revision>
  <dcterms:created xsi:type="dcterms:W3CDTF">2017-01-23T13:26:13Z</dcterms:created>
  <dcterms:modified xsi:type="dcterms:W3CDTF">2017-11-23T09:34:25Z</dcterms:modified>
</cp:coreProperties>
</file>