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0" r:id="rId3"/>
    <p:sldId id="292" r:id="rId4"/>
    <p:sldId id="300" r:id="rId5"/>
    <p:sldId id="299" r:id="rId6"/>
    <p:sldId id="301" r:id="rId7"/>
    <p:sldId id="305" r:id="rId8"/>
    <p:sldId id="302" r:id="rId9"/>
    <p:sldId id="296" r:id="rId10"/>
    <p:sldId id="306" r:id="rId11"/>
    <p:sldId id="307" r:id="rId12"/>
    <p:sldId id="303" r:id="rId13"/>
    <p:sldId id="308" r:id="rId14"/>
    <p:sldId id="304" r:id="rId15"/>
    <p:sldId id="309" r:id="rId16"/>
    <p:sldId id="310" r:id="rId17"/>
    <p:sldId id="298" r:id="rId18"/>
    <p:sldId id="314" r:id="rId19"/>
    <p:sldId id="311" r:id="rId20"/>
    <p:sldId id="312" r:id="rId21"/>
    <p:sldId id="313" r:id="rId22"/>
    <p:sldId id="315" r:id="rId23"/>
    <p:sldId id="31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Тема 21. </a:t>
            </a:r>
            <a:br>
              <a:rPr lang="ru-RU" smtClean="0"/>
            </a:br>
            <a:r>
              <a:rPr lang="ru-RU" smtClean="0"/>
              <a:t>Первая </a:t>
            </a:r>
            <a:r>
              <a:rPr lang="ru-RU" dirty="0" smtClean="0"/>
              <a:t>русская революция</a:t>
            </a:r>
            <a:br>
              <a:rPr lang="ru-RU" dirty="0" smtClean="0"/>
            </a:br>
            <a:r>
              <a:rPr lang="ru-RU" dirty="0" smtClean="0"/>
              <a:t>1905-1907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319263"/>
            <a:ext cx="25202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Консерваторы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2319263"/>
            <a:ext cx="25202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Либералы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2319263"/>
            <a:ext cx="25202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Революционеры</a:t>
            </a:r>
            <a:endParaRPr lang="ru-RU" sz="24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1156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Реакция различных политических лагерей на Манифест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4077072"/>
            <a:ext cx="252028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Это </a:t>
            </a:r>
          </a:p>
          <a:p>
            <a:pPr algn="ctr"/>
            <a:r>
              <a:rPr lang="ru-RU" sz="2400" dirty="0" smtClean="0"/>
              <a:t>поражение!!!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4077072"/>
            <a:ext cx="252028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Это </a:t>
            </a:r>
          </a:p>
          <a:p>
            <a:pPr algn="ctr"/>
            <a:r>
              <a:rPr lang="ru-RU" sz="2400" dirty="0" smtClean="0"/>
              <a:t>победа!!!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4077072"/>
            <a:ext cx="2520280" cy="193899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Этого </a:t>
            </a:r>
          </a:p>
          <a:p>
            <a:pPr algn="ctr"/>
            <a:r>
              <a:rPr lang="ru-RU" sz="2400" dirty="0" smtClean="0"/>
              <a:t>недостаточно! Нужно продолжать революцию!</a:t>
            </a:r>
            <a:endParaRPr lang="ru-RU" sz="2400" dirty="0"/>
          </a:p>
        </p:txBody>
      </p:sp>
      <p:cxnSp>
        <p:nvCxnSpPr>
          <p:cNvPr id="13" name="Прямая со стрелкой 12"/>
          <p:cNvCxnSpPr>
            <a:stCxn id="4" idx="2"/>
            <a:endCxn id="9" idx="0"/>
          </p:cNvCxnSpPr>
          <p:nvPr/>
        </p:nvCxnSpPr>
        <p:spPr>
          <a:xfrm>
            <a:off x="1943708" y="2780928"/>
            <a:ext cx="0" cy="12961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16016" y="2780928"/>
            <a:ext cx="0" cy="12961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452320" y="2780928"/>
            <a:ext cx="0" cy="12961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496944" cy="5256584"/>
          </a:xfrm>
        </p:spPr>
        <p:txBody>
          <a:bodyPr>
            <a:normAutofit/>
          </a:bodyPr>
          <a:lstStyle/>
          <a:p>
            <a:pPr marL="0" indent="-742950">
              <a:spcBef>
                <a:spcPts val="0"/>
              </a:spcBef>
              <a:buNone/>
            </a:pPr>
            <a:r>
              <a:rPr lang="ru-RU" sz="3600" b="1" dirty="0" smtClean="0"/>
              <a:t>Появляются новые политические партии</a:t>
            </a:r>
          </a:p>
          <a:p>
            <a:pPr marL="0" indent="-742950">
              <a:spcBef>
                <a:spcPts val="0"/>
              </a:spcBef>
              <a:buNone/>
            </a:pPr>
            <a:endParaRPr lang="ru-RU" sz="3600" dirty="0" smtClean="0"/>
          </a:p>
          <a:p>
            <a:pPr marL="0" indent="-742950">
              <a:spcBef>
                <a:spcPts val="0"/>
              </a:spcBef>
            </a:pPr>
            <a:r>
              <a:rPr lang="ru-RU" dirty="0" smtClean="0"/>
              <a:t>Союз 17 октября (</a:t>
            </a:r>
            <a:r>
              <a:rPr lang="ru-RU" b="1" dirty="0" smtClean="0"/>
              <a:t>октябристы</a:t>
            </a:r>
            <a:r>
              <a:rPr lang="ru-RU" dirty="0" smtClean="0"/>
              <a:t>)</a:t>
            </a:r>
          </a:p>
          <a:p>
            <a:pPr marL="0" indent="-742950">
              <a:spcBef>
                <a:spcPts val="0"/>
              </a:spcBef>
              <a:buNone/>
            </a:pPr>
            <a:r>
              <a:rPr lang="ru-RU" dirty="0" smtClean="0"/>
              <a:t>Лидеры: А.И. </a:t>
            </a:r>
            <a:r>
              <a:rPr lang="ru-RU" dirty="0" err="1" smtClean="0"/>
              <a:t>Гучков</a:t>
            </a:r>
            <a:r>
              <a:rPr lang="ru-RU" dirty="0" smtClean="0"/>
              <a:t>, Д.Н. Шипов</a:t>
            </a:r>
          </a:p>
          <a:p>
            <a:pPr marL="0" indent="-742950">
              <a:spcBef>
                <a:spcPts val="0"/>
              </a:spcBef>
              <a:buNone/>
            </a:pPr>
            <a:endParaRPr lang="ru-RU" dirty="0" smtClean="0"/>
          </a:p>
          <a:p>
            <a:pPr marL="0" indent="-742950">
              <a:spcBef>
                <a:spcPts val="0"/>
              </a:spcBef>
            </a:pPr>
            <a:r>
              <a:rPr lang="ru-RU" dirty="0" smtClean="0"/>
              <a:t>Конституционалисты-демократы (</a:t>
            </a:r>
            <a:r>
              <a:rPr lang="ru-RU" b="1" dirty="0" smtClean="0"/>
              <a:t>кадеты</a:t>
            </a:r>
            <a:r>
              <a:rPr lang="ru-RU" dirty="0" smtClean="0"/>
              <a:t>)</a:t>
            </a:r>
          </a:p>
          <a:p>
            <a:pPr marL="0" indent="-742950">
              <a:spcBef>
                <a:spcPts val="0"/>
              </a:spcBef>
              <a:buNone/>
            </a:pPr>
            <a:r>
              <a:rPr lang="ru-RU" dirty="0" smtClean="0"/>
              <a:t>Лидеры: П.Н. Милюков, П.Д. Долгоруков</a:t>
            </a:r>
          </a:p>
          <a:p>
            <a:pPr marL="0" indent="-742950">
              <a:spcBef>
                <a:spcPts val="0"/>
              </a:spcBef>
              <a:buNone/>
            </a:pP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27 апреля – 8 июля 1906 г. </a:t>
            </a:r>
            <a:br>
              <a:rPr lang="ru-RU" dirty="0" smtClean="0"/>
            </a:br>
            <a:r>
              <a:rPr lang="en-US" dirty="0" smtClean="0"/>
              <a:t>I </a:t>
            </a:r>
            <a:r>
              <a:rPr lang="ru-RU" dirty="0" smtClean="0"/>
              <a:t>Государственная дума</a:t>
            </a:r>
            <a:endParaRPr lang="ru-RU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7452320" cy="4883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256584"/>
          </a:xfrm>
        </p:spPr>
        <p:txBody>
          <a:bodyPr>
            <a:normAutofit/>
          </a:bodyPr>
          <a:lstStyle/>
          <a:p>
            <a:pPr marL="0" indent="-742950">
              <a:spcBef>
                <a:spcPts val="0"/>
              </a:spcBef>
              <a:buNone/>
            </a:pPr>
            <a:r>
              <a:rPr lang="en-US" sz="3600" b="1" dirty="0" smtClean="0"/>
              <a:t>I </a:t>
            </a:r>
            <a:r>
              <a:rPr lang="ru-RU" sz="3600" b="1" dirty="0" smtClean="0"/>
              <a:t>Государственная Дума потребовала:</a:t>
            </a:r>
          </a:p>
          <a:p>
            <a:pPr marL="0" indent="-742950">
              <a:spcBef>
                <a:spcPts val="0"/>
              </a:spcBef>
              <a:buNone/>
            </a:pPr>
            <a:endParaRPr lang="ru-RU" sz="3600" dirty="0" smtClean="0"/>
          </a:p>
          <a:p>
            <a:pPr marL="0" indent="-742950">
              <a:spcBef>
                <a:spcPts val="0"/>
              </a:spcBef>
            </a:pPr>
            <a:r>
              <a:rPr lang="ru-RU" dirty="0" smtClean="0"/>
              <a:t>Создания правительства ответственного перед Государственной Думой </a:t>
            </a:r>
          </a:p>
          <a:p>
            <a:pPr marL="0" indent="-742950">
              <a:spcBef>
                <a:spcPts val="0"/>
              </a:spcBef>
            </a:pPr>
            <a:r>
              <a:rPr lang="ru-RU" dirty="0" smtClean="0"/>
              <a:t>Передать земли помещиков малоземельным крестьянам</a:t>
            </a:r>
          </a:p>
          <a:p>
            <a:pPr marL="0" indent="-742950">
              <a:spcBef>
                <a:spcPts val="0"/>
              </a:spcBef>
            </a:pPr>
            <a:r>
              <a:rPr lang="ru-RU" dirty="0" smtClean="0"/>
              <a:t>Амнистию осужденным за политические преступления</a:t>
            </a:r>
          </a:p>
          <a:p>
            <a:pPr marL="0" indent="-742950">
              <a:spcBef>
                <a:spcPts val="0"/>
              </a:spcBef>
              <a:buNone/>
            </a:pPr>
            <a:endParaRPr lang="ru-RU" dirty="0" smtClean="0"/>
          </a:p>
          <a:p>
            <a:pPr marL="0" indent="-742950">
              <a:spcBef>
                <a:spcPts val="0"/>
              </a:spcBef>
              <a:buNone/>
            </a:pPr>
            <a:r>
              <a:rPr lang="ru-RU" b="1" dirty="0" smtClean="0"/>
              <a:t>Николай </a:t>
            </a:r>
            <a:r>
              <a:rPr lang="en-US" b="1" dirty="0" smtClean="0"/>
              <a:t>II</a:t>
            </a:r>
            <a:r>
              <a:rPr lang="ru-RU" b="1" dirty="0" smtClean="0"/>
              <a:t> распустил </a:t>
            </a:r>
            <a:r>
              <a:rPr lang="en-US" b="1" dirty="0" smtClean="0"/>
              <a:t>I</a:t>
            </a:r>
            <a:r>
              <a:rPr lang="ru-RU" b="1" dirty="0" smtClean="0"/>
              <a:t> Государственную Думу!</a:t>
            </a:r>
          </a:p>
          <a:p>
            <a:pPr marL="0" indent="-742950">
              <a:spcBef>
                <a:spcPts val="0"/>
              </a:spcBef>
              <a:buNone/>
            </a:pP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20 февраля – 3 июня 1907 г. </a:t>
            </a:r>
            <a:br>
              <a:rPr lang="ru-RU" dirty="0" smtClean="0"/>
            </a:br>
            <a:r>
              <a:rPr lang="en-US" dirty="0" smtClean="0"/>
              <a:t>II </a:t>
            </a:r>
            <a:r>
              <a:rPr lang="ru-RU" dirty="0" smtClean="0"/>
              <a:t>Государственная дума</a:t>
            </a:r>
            <a:endParaRPr lang="ru-RU" dirty="0"/>
          </a:p>
        </p:txBody>
      </p:sp>
      <p:pic>
        <p:nvPicPr>
          <p:cNvPr id="4" name="Рисунок 3" descr="26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6736978" cy="491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020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 июня 1907 г. Николай </a:t>
            </a:r>
            <a:r>
              <a:rPr lang="en-US" dirty="0" smtClean="0"/>
              <a:t>II</a:t>
            </a:r>
            <a:r>
              <a:rPr lang="ru-RU" dirty="0" smtClean="0"/>
              <a:t> распустил</a:t>
            </a:r>
            <a:br>
              <a:rPr lang="ru-RU" dirty="0" smtClean="0"/>
            </a:br>
            <a:r>
              <a:rPr lang="en-US" dirty="0" smtClean="0"/>
              <a:t>II </a:t>
            </a:r>
            <a:r>
              <a:rPr lang="ru-RU" dirty="0" smtClean="0"/>
              <a:t>Государственную думу.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Первая русская революция закончилась.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 для повторения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произошло 9 января 1905 г.?</a:t>
            </a:r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969744"/>
            <a:ext cx="7499350" cy="3710674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3" name="Рисунок 2" descr="1034437-i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412776"/>
            <a:ext cx="3384376" cy="5203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было написано в Манифесте 17 октября 1905 г.?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Поражение в русско-японской войне 1904-1905 гг.</a:t>
            </a:r>
            <a:endParaRPr lang="ru-RU" dirty="0"/>
          </a:p>
        </p:txBody>
      </p:sp>
      <p:pic>
        <p:nvPicPr>
          <p:cNvPr id="4" name="Рисунок 3" descr="image3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6797555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отреагировали на Манифест 17 октября различные политические лагеря?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либеральные партии появляются после 17 октября?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потребовала </a:t>
            </a:r>
            <a:r>
              <a:rPr lang="en-US" dirty="0" smtClean="0"/>
              <a:t>I</a:t>
            </a:r>
            <a:r>
              <a:rPr lang="ru-RU" dirty="0" smtClean="0"/>
              <a:t> Государственная Дума?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Когда закончила свою работу </a:t>
            </a:r>
            <a:r>
              <a:rPr lang="en-US" dirty="0" smtClean="0"/>
              <a:t>II</a:t>
            </a:r>
            <a:r>
              <a:rPr lang="ru-RU" dirty="0" smtClean="0"/>
              <a:t> Государственная Дума?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Стачка (забастовка) рабочих на Путиловском заводе</a:t>
            </a:r>
            <a:endParaRPr lang="ru-RU" dirty="0"/>
          </a:p>
        </p:txBody>
      </p:sp>
      <p:pic>
        <p:nvPicPr>
          <p:cNvPr id="5" name="Рисунок 4" descr="0_11cefd_cabe060a_X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475788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_11cf0b_705fb764_XX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996952"/>
            <a:ext cx="4680520" cy="3634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Георгий Гапон</a:t>
            </a:r>
            <a:endParaRPr lang="ru-RU" dirty="0"/>
          </a:p>
        </p:txBody>
      </p:sp>
      <p:pic>
        <p:nvPicPr>
          <p:cNvPr id="4" name="Рисунок 3" descr="1034437-i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412776"/>
            <a:ext cx="3384376" cy="5203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9 января 1905 – Кровавое воскресенье</a:t>
            </a:r>
            <a:endParaRPr lang="ru-RU" dirty="0"/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4536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6056" y="4509120"/>
            <a:ext cx="4067944" cy="96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Убито более 1200 человек</a:t>
            </a:r>
          </a:p>
          <a:p>
            <a:endParaRPr lang="ru-RU" sz="9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Ранено около 5000 человек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136904" cy="5256584"/>
          </a:xfrm>
        </p:spPr>
        <p:txBody>
          <a:bodyPr>
            <a:normAutofit/>
          </a:bodyPr>
          <a:lstStyle/>
          <a:p>
            <a:pPr marL="0" indent="-742950">
              <a:spcBef>
                <a:spcPts val="0"/>
              </a:spcBef>
              <a:buNone/>
            </a:pPr>
            <a:r>
              <a:rPr lang="ru-RU" sz="3600" b="1" dirty="0" smtClean="0"/>
              <a:t>Усиливается рабочее и крестьянское движение</a:t>
            </a:r>
          </a:p>
          <a:p>
            <a:pPr marL="0" indent="-742950">
              <a:spcBef>
                <a:spcPts val="0"/>
              </a:spcBef>
              <a:buNone/>
            </a:pPr>
            <a:endParaRPr lang="ru-RU" sz="3600" dirty="0" smtClean="0"/>
          </a:p>
          <a:p>
            <a:pPr marL="0" indent="-742950">
              <a:spcBef>
                <a:spcPts val="0"/>
              </a:spcBef>
              <a:buNone/>
            </a:pPr>
            <a:r>
              <a:rPr lang="ru-RU" sz="3600" dirty="0" smtClean="0"/>
              <a:t>Появляются:</a:t>
            </a:r>
          </a:p>
          <a:p>
            <a:pPr marL="0" indent="-742950">
              <a:spcBef>
                <a:spcPts val="0"/>
              </a:spcBef>
            </a:pPr>
            <a:r>
              <a:rPr lang="ru-RU" sz="3600" dirty="0" smtClean="0"/>
              <a:t>Совет рабочих депутатов</a:t>
            </a:r>
          </a:p>
          <a:p>
            <a:pPr marL="0" indent="-742950">
              <a:spcBef>
                <a:spcPts val="0"/>
              </a:spcBef>
            </a:pPr>
            <a:r>
              <a:rPr lang="ru-RU" sz="3600" dirty="0" smtClean="0"/>
              <a:t>Всероссийский крестьянский союз</a:t>
            </a:r>
          </a:p>
          <a:p>
            <a:pPr marL="0" indent="-742950">
              <a:spcBef>
                <a:spcPts val="0"/>
              </a:spcBef>
              <a:buNone/>
            </a:pPr>
            <a:endParaRPr lang="ru-RU" sz="3600" dirty="0" smtClean="0"/>
          </a:p>
          <a:p>
            <a:pPr marL="0" indent="-742950">
              <a:spcBef>
                <a:spcPts val="0"/>
              </a:spcBef>
              <a:buNone/>
            </a:pP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Осень 1905 – Всероссийская октябрьская политическая стачка</a:t>
            </a:r>
            <a:endParaRPr lang="ru-RU" dirty="0"/>
          </a:p>
        </p:txBody>
      </p:sp>
      <p:pic>
        <p:nvPicPr>
          <p:cNvPr id="5" name="Рисунок 4" descr="clip_image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6768752" cy="5062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ьная выноска 5"/>
          <p:cNvSpPr/>
          <p:nvPr/>
        </p:nvSpPr>
        <p:spPr>
          <a:xfrm>
            <a:off x="5148064" y="2708920"/>
            <a:ext cx="3384376" cy="2664296"/>
          </a:xfrm>
          <a:prstGeom prst="wedgeEllipseCallout">
            <a:avLst>
              <a:gd name="adj1" fmla="val -84635"/>
              <a:gd name="adj2" fmla="val -7312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Демократические свободы!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Учредительное собрание!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Манифест 17 октября 1905 г.</a:t>
            </a:r>
            <a:endParaRPr lang="ru-RU" dirty="0"/>
          </a:p>
        </p:txBody>
      </p:sp>
      <p:pic>
        <p:nvPicPr>
          <p:cNvPr id="5" name="Рисунок 4" descr="35358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24744"/>
            <a:ext cx="7780712" cy="551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Манифест 17 октября 1905 г.: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84784"/>
            <a:ext cx="7498080" cy="5256584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Создание </a:t>
            </a:r>
            <a:r>
              <a:rPr lang="ru-RU" sz="3600" b="1" dirty="0" smtClean="0"/>
              <a:t>Государственной Думы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Предоставление народу демократических свобод: </a:t>
            </a:r>
          </a:p>
          <a:p>
            <a:pPr marL="828000"/>
            <a:r>
              <a:rPr lang="ru-RU" sz="3600" b="1" dirty="0" smtClean="0"/>
              <a:t>свобода слова </a:t>
            </a:r>
          </a:p>
          <a:p>
            <a:pPr marL="828000"/>
            <a:r>
              <a:rPr lang="ru-RU" sz="3600" b="1" dirty="0" smtClean="0"/>
              <a:t>свобода печати </a:t>
            </a:r>
          </a:p>
          <a:p>
            <a:pPr marL="828000"/>
            <a:r>
              <a:rPr lang="ru-RU" sz="3600" b="1" dirty="0" smtClean="0"/>
              <a:t>свобода собраний</a:t>
            </a:r>
          </a:p>
          <a:p>
            <a:pPr marL="742950" indent="-742950">
              <a:buNone/>
            </a:pPr>
            <a:r>
              <a:rPr lang="ru-RU" sz="3600" dirty="0" smtClean="0"/>
              <a:t>3.    Введение всеобщего избирательного права</a:t>
            </a:r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253</Words>
  <Application>Microsoft Office PowerPoint</Application>
  <PresentationFormat>Экран (4:3)</PresentationFormat>
  <Paragraphs>59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Тема 21.  Первая русская революция 1905-1907</vt:lpstr>
      <vt:lpstr>Поражение в русско-японской войне 1904-1905 гг.</vt:lpstr>
      <vt:lpstr>Стачка (забастовка) рабочих на Путиловском заводе</vt:lpstr>
      <vt:lpstr>Георгий Гапон</vt:lpstr>
      <vt:lpstr>9 января 1905 – Кровавое воскресенье</vt:lpstr>
      <vt:lpstr>Презентация PowerPoint</vt:lpstr>
      <vt:lpstr>Осень 1905 – Всероссийская октябрьская политическая стачка</vt:lpstr>
      <vt:lpstr>Манифест 17 октября 1905 г.</vt:lpstr>
      <vt:lpstr>Манифест 17 октября 1905 г.:</vt:lpstr>
      <vt:lpstr>Реакция различных политических лагерей на Манифест</vt:lpstr>
      <vt:lpstr>Презентация PowerPoint</vt:lpstr>
      <vt:lpstr>27 апреля – 8 июля 1906 г.  I Государственная дума</vt:lpstr>
      <vt:lpstr>Презентация PowerPoint</vt:lpstr>
      <vt:lpstr>20 февраля – 3 июня 1907 г.  II Государственная дума</vt:lpstr>
      <vt:lpstr>3 июня 1907 г. Николай II распустил II Государственную думу.  Первая русская революция закончилась.</vt:lpstr>
      <vt:lpstr>Вопросы для повторения</vt:lpstr>
      <vt:lpstr>Что произошло 9 января 1905 г.?</vt:lpstr>
      <vt:lpstr>Кто это?</vt:lpstr>
      <vt:lpstr>Что было написано в Манифесте 17 октября 1905 г.?</vt:lpstr>
      <vt:lpstr>Как отреагировали на Манифест 17 октября различные политические лагеря?</vt:lpstr>
      <vt:lpstr>Какие либеральные партии появляются после 17 октября?</vt:lpstr>
      <vt:lpstr>Что потребовала I Государственная Дума?</vt:lpstr>
      <vt:lpstr>Когда закончила свою работу II Государственная Дума?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65</cp:revision>
  <dcterms:created xsi:type="dcterms:W3CDTF">2017-01-23T13:26:13Z</dcterms:created>
  <dcterms:modified xsi:type="dcterms:W3CDTF">2022-06-29T14:04:22Z</dcterms:modified>
</cp:coreProperties>
</file>