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9" r:id="rId4"/>
    <p:sldId id="284" r:id="rId5"/>
    <p:sldId id="270" r:id="rId6"/>
    <p:sldId id="271" r:id="rId7"/>
    <p:sldId id="272" r:id="rId8"/>
    <p:sldId id="285" r:id="rId9"/>
    <p:sldId id="287" r:id="rId10"/>
    <p:sldId id="283" r:id="rId11"/>
    <p:sldId id="286" r:id="rId12"/>
    <p:sldId id="273" r:id="rId13"/>
    <p:sldId id="288" r:id="rId14"/>
    <p:sldId id="274" r:id="rId15"/>
    <p:sldId id="289" r:id="rId16"/>
    <p:sldId id="276" r:id="rId17"/>
    <p:sldId id="279" r:id="rId18"/>
    <p:sldId id="290" r:id="rId19"/>
    <p:sldId id="280" r:id="rId20"/>
    <p:sldId id="291" r:id="rId21"/>
    <p:sldId id="268" r:id="rId22"/>
    <p:sldId id="292" r:id="rId23"/>
    <p:sldId id="293" r:id="rId24"/>
    <p:sldId id="294" r:id="rId25"/>
    <p:sldId id="295" r:id="rId26"/>
    <p:sldId id="29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3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Тема 9. </a:t>
            </a:r>
            <a:br>
              <a:rPr lang="ru-RU" smtClean="0"/>
            </a:br>
            <a:r>
              <a:rPr lang="ru-RU" smtClean="0"/>
              <a:t>Россия </a:t>
            </a:r>
            <a:r>
              <a:rPr lang="ru-RU" dirty="0" smtClean="0"/>
              <a:t>в </a:t>
            </a:r>
            <a:r>
              <a:rPr lang="en-US" dirty="0" smtClean="0"/>
              <a:t>XVII</a:t>
            </a:r>
            <a:r>
              <a:rPr lang="ru-RU" dirty="0" smtClean="0"/>
              <a:t> веке. </a:t>
            </a:r>
            <a:br>
              <a:rPr lang="ru-RU" dirty="0" smtClean="0"/>
            </a:br>
            <a:r>
              <a:rPr lang="ru-RU" dirty="0" smtClean="0"/>
              <a:t>Смутное время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21495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Василий Шуйский (1606-1610)</a:t>
            </a:r>
            <a:endParaRPr lang="ru-RU" dirty="0"/>
          </a:p>
        </p:txBody>
      </p:sp>
      <p:pic>
        <p:nvPicPr>
          <p:cNvPr id="5" name="Содержимое 4" descr="Василий шуй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548680"/>
            <a:ext cx="3857652" cy="4665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мутное время 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Содержимое 5" descr="5_лжедмитрий 1.jpg"/>
          <p:cNvPicPr>
            <a:picLocks noChangeAspect="1"/>
          </p:cNvPicPr>
          <p:nvPr/>
        </p:nvPicPr>
        <p:blipFill>
          <a:blip r:embed="rId3" cstate="print"/>
          <a:srcRect l="22849" r="28378" b="12300"/>
          <a:stretch>
            <a:fillRect/>
          </a:stretch>
        </p:blipFill>
        <p:spPr>
          <a:xfrm>
            <a:off x="2843808" y="2348880"/>
            <a:ext cx="1224136" cy="149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4" descr="Василий шуйск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2348880"/>
            <a:ext cx="1250405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411760" y="692696"/>
            <a:ext cx="18722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1606 год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21495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Лжедмитрий </a:t>
            </a:r>
            <a:r>
              <a:rPr lang="en-US" dirty="0" smtClean="0"/>
              <a:t>II</a:t>
            </a:r>
            <a:endParaRPr lang="ru-RU" dirty="0"/>
          </a:p>
        </p:txBody>
      </p:sp>
      <p:pic>
        <p:nvPicPr>
          <p:cNvPr id="5" name="Содержимое 4" descr="6_лжедмитрий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500042"/>
            <a:ext cx="3627934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мутное время 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Содержимое 4" descr="Василий шуй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6810" y="2780928"/>
            <a:ext cx="1250405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4" descr="6_лжедмитрий 2.jpg"/>
          <p:cNvPicPr>
            <a:picLocks noChangeAspect="1"/>
          </p:cNvPicPr>
          <p:nvPr/>
        </p:nvPicPr>
        <p:blipFill>
          <a:blip r:embed="rId4" cstate="print"/>
          <a:srcRect l="5754" b="8680"/>
          <a:stretch>
            <a:fillRect/>
          </a:stretch>
        </p:blipFill>
        <p:spPr>
          <a:xfrm>
            <a:off x="539552" y="4437112"/>
            <a:ext cx="115212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123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404664"/>
            <a:ext cx="648072" cy="408285"/>
          </a:xfrm>
          <a:prstGeom prst="rect">
            <a:avLst/>
          </a:prstGeom>
        </p:spPr>
      </p:pic>
      <p:pic>
        <p:nvPicPr>
          <p:cNvPr id="12" name="Рисунок 11" descr="Flag-Polshi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861048"/>
            <a:ext cx="648072" cy="4320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14965 -0.3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83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229200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Семибоярщина (1610-1612)</a:t>
            </a:r>
            <a:endParaRPr lang="ru-RU" dirty="0"/>
          </a:p>
        </p:txBody>
      </p:sp>
      <p:pic>
        <p:nvPicPr>
          <p:cNvPr id="5" name="Содержимое 4" descr="семибоярщи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42918"/>
            <a:ext cx="684496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мутное время 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" name="Содержимое 4" descr="Василий шуй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348880"/>
            <a:ext cx="1250405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1123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648072" cy="408285"/>
          </a:xfrm>
          <a:prstGeom prst="rect">
            <a:avLst/>
          </a:prstGeom>
        </p:spPr>
      </p:pic>
      <p:pic>
        <p:nvPicPr>
          <p:cNvPr id="12" name="Рисунок 11" descr="Flag-Polsh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861048"/>
            <a:ext cx="648072" cy="4320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11760" y="692696"/>
            <a:ext cx="18722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1610 год</a:t>
            </a:r>
            <a:endParaRPr lang="ru-RU" sz="2800" b="1" dirty="0"/>
          </a:p>
        </p:txBody>
      </p:sp>
      <p:pic>
        <p:nvPicPr>
          <p:cNvPr id="13" name="Содержимое 4" descr="семибоярщи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2348880"/>
            <a:ext cx="1848114" cy="1296144"/>
          </a:xfrm>
          <a:prstGeom prst="rect">
            <a:avLst/>
          </a:prstGeom>
        </p:spPr>
      </p:pic>
      <p:pic>
        <p:nvPicPr>
          <p:cNvPr id="8" name="Содержимое 4" descr="6_лжедмитрий 2.jpg"/>
          <p:cNvPicPr>
            <a:picLocks noChangeAspect="1"/>
          </p:cNvPicPr>
          <p:nvPr/>
        </p:nvPicPr>
        <p:blipFill>
          <a:blip r:embed="rId7" cstate="print"/>
          <a:srcRect l="5754" b="8680"/>
          <a:stretch>
            <a:fillRect/>
          </a:stretch>
        </p:blipFill>
        <p:spPr>
          <a:xfrm>
            <a:off x="539552" y="4437112"/>
            <a:ext cx="115212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74208E-7 L 0.23628 -0.078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92228E-6 L 0.20087 -0.010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17095E-6 C 0.00088 0.00022 0.00799 0.00184 0.00956 0.003 C 0.01494 0.00647 0.01476 0.01087 0.02153 0.01433 C 0.02622 0.01688 0.03195 0.02012 0.03612 0.02405 C 0.04897 0.03654 0.03369 0.02521 0.04567 0.03353 C 0.05053 0.04649 0.05747 0.04788 0.06737 0.04973 C 0.06858 0.05019 0.07153 0.04973 0.07101 0.05135 C 0.07032 0.05343 0.06772 0.05204 0.06615 0.05297 C 0.06476 0.05366 0.06355 0.05482 0.06251 0.05597 C 0.06077 0.05782 0.05956 0.0606 0.05782 0.06245 C 0.05591 0.0643 0.05383 0.06569 0.05174 0.06731 C 0.05018 0.06846 0.04827 0.06916 0.04688 0.07055 C 0.03785 0.07957 0.04636 0.0754 0.03733 0.07864 C 0.03039 0.08466 0.02657 0.08882 0.02397 0.09946 C 0.02362 0.10478 0.02397 0.11033 0.02275 0.11542 C 0.02223 0.11727 0.02015 0.11704 0.01928 0.11866 C 0.01546 0.12606 0.01581 0.13508 0.00956 0.13786 C -0.00156 0.13578 0.00278 0.13925 -0.00364 0.12676 C -0.0052 0.12352 -0.0085 0.11704 -0.0085 0.11704 C -0.00954 0.11126 -0.00989 0.10478 -0.01215 0.09946 C -0.01353 0.09599 -0.01701 0.08975 -0.01701 0.08975 C -0.01215 0.08766 -0.0118 0.08327 -0.00728 0.08026 C -0.00381 0.07818 0.00348 0.0754 0.00591 0.07217 " pathEditMode="relative" ptsTypes="ffffffffffffffffffffff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733256"/>
            <a:ext cx="4069056" cy="8572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Кузьма Минин и Дмитрий Пожарский</a:t>
            </a:r>
            <a:endParaRPr lang="ru-RU" sz="3200" dirty="0"/>
          </a:p>
        </p:txBody>
      </p:sp>
      <p:pic>
        <p:nvPicPr>
          <p:cNvPr id="5" name="Содержимое 4" descr="7_минин и пожарск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476672"/>
            <a:ext cx="4608512" cy="4994774"/>
          </a:xfrm>
        </p:spPr>
      </p:pic>
      <p:pic>
        <p:nvPicPr>
          <p:cNvPr id="7" name="Рисунок 6" descr="8_Памятник_Минину_и_Пожарском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132856"/>
            <a:ext cx="3816424" cy="26729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148064" y="4797152"/>
            <a:ext cx="3816424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Памятник Минину и Пожарскому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 в Москве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О</a:t>
            </a:r>
            <a:r>
              <a:rPr lang="ru-RU" sz="5400" dirty="0" smtClean="0"/>
              <a:t>полчение</a:t>
            </a:r>
            <a:endParaRPr lang="ru-RU" sz="5400" dirty="0"/>
          </a:p>
        </p:txBody>
      </p:sp>
      <p:pic>
        <p:nvPicPr>
          <p:cNvPr id="8" name="Содержимое 7" descr="ополчени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431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мутное время 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Рисунок 10" descr="112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92696"/>
            <a:ext cx="648072" cy="408285"/>
          </a:xfrm>
          <a:prstGeom prst="rect">
            <a:avLst/>
          </a:prstGeom>
        </p:spPr>
      </p:pic>
      <p:pic>
        <p:nvPicPr>
          <p:cNvPr id="12" name="Рисунок 11" descr="Flag-Polshi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717032"/>
            <a:ext cx="648072" cy="4320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Содержимое 4" descr="7_минин и пожарски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916832"/>
            <a:ext cx="1528106" cy="16561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1760" y="692696"/>
            <a:ext cx="18722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1612 год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3583E-6 L -0.19375 0.036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0" y="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465E-6 L -0.19566 0.052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498080" cy="25922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1613 – Земский собор. </a:t>
            </a:r>
            <a:br>
              <a:rPr lang="ru-RU" dirty="0" smtClean="0"/>
            </a:br>
            <a:r>
              <a:rPr lang="ru-RU" dirty="0" smtClean="0"/>
              <a:t>Выборы нового царя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43240" y="3146668"/>
            <a:ext cx="35719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Иван </a:t>
            </a:r>
            <a:r>
              <a:rPr lang="en-US" sz="3600" dirty="0" smtClean="0"/>
              <a:t>IV</a:t>
            </a:r>
            <a:r>
              <a:rPr lang="ru-RU" sz="3600" dirty="0" smtClean="0"/>
              <a:t> Грозный </a:t>
            </a:r>
            <a:br>
              <a:rPr lang="ru-RU" sz="3600" dirty="0" smtClean="0"/>
            </a:br>
            <a:r>
              <a:rPr lang="ru-RU" sz="3600" dirty="0" smtClean="0"/>
              <a:t>(1547-1584)</a:t>
            </a:r>
            <a:endParaRPr lang="ru-RU" sz="3600" dirty="0"/>
          </a:p>
        </p:txBody>
      </p:sp>
      <p:pic>
        <p:nvPicPr>
          <p:cNvPr id="5" name="Рисунок 4" descr="1_Иван гроз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14290"/>
            <a:ext cx="2188255" cy="2718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2_федор и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3071810"/>
            <a:ext cx="2139398" cy="2821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571472" y="5929330"/>
            <a:ext cx="3571900" cy="71438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Федор Иванович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(1584-1598)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 descr="3_дмитрий и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3143248"/>
            <a:ext cx="1981969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5857884" y="6000768"/>
            <a:ext cx="3571900" cy="714380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Дмитрий Иванович (погиб в 1591)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14290"/>
            <a:ext cx="2752836" cy="2160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51520" y="1916831"/>
            <a:ext cx="2752836" cy="458319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Иван Грозный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убил своего старшего сына Ивана (1581)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21495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Михаил Романов (1613-1645) – </a:t>
            </a:r>
            <a:r>
              <a:rPr lang="ru-RU" sz="3600" dirty="0" smtClean="0"/>
              <a:t>первый царь из династии Романовых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32656"/>
            <a:ext cx="6450464" cy="475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4067944" y="3284984"/>
            <a:ext cx="216024" cy="20162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708920"/>
            <a:ext cx="8229600" cy="1143000"/>
          </a:xfrm>
        </p:spPr>
        <p:txBody>
          <a:bodyPr/>
          <a:lstStyle/>
          <a:p>
            <a:r>
              <a:rPr lang="ru-RU" dirty="0" smtClean="0"/>
              <a:t>Вопросы для повторения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2780928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«Смутное время»?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Почему началось Смутное время?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/>
          <a:lstStyle/>
          <a:p>
            <a:r>
              <a:rPr lang="ru-RU" dirty="0" smtClean="0"/>
              <a:t>Что такое «Ополчение»?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возглавил Второе ополчение?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звали первого царя из династии Романовых?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Смерть царевича Дмитрия</a:t>
            </a:r>
            <a:endParaRPr lang="ru-RU" dirty="0"/>
          </a:p>
        </p:txBody>
      </p:sp>
      <p:pic>
        <p:nvPicPr>
          <p:cNvPr id="6" name="Содержимое 5" descr="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6375740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e533789614316697858822c076bb40a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645024"/>
            <a:ext cx="3888432" cy="303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68144" y="3429000"/>
            <a:ext cx="29523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Игра в ножички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Смутное время (1598-1613)</a:t>
            </a:r>
            <a:endParaRPr lang="ru-RU" dirty="0"/>
          </a:p>
        </p:txBody>
      </p:sp>
      <p:pic>
        <p:nvPicPr>
          <p:cNvPr id="4" name="Содержимое 3" descr="original23880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3228"/>
            <a:ext cx="9144000" cy="58747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5214950"/>
            <a:ext cx="7498080" cy="1143000"/>
          </a:xfrm>
        </p:spPr>
        <p:txBody>
          <a:bodyPr/>
          <a:lstStyle/>
          <a:p>
            <a:r>
              <a:rPr lang="ru-RU" dirty="0" smtClean="0"/>
              <a:t>Борис Годунов (1598-1605)</a:t>
            </a:r>
            <a:endParaRPr lang="ru-RU" dirty="0"/>
          </a:p>
        </p:txBody>
      </p:sp>
      <p:pic>
        <p:nvPicPr>
          <p:cNvPr id="4" name="Содержимое 3" descr="4_борис годун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404664"/>
            <a:ext cx="3878885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940152" y="3573016"/>
            <a:ext cx="410445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Боярин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Содержимое 7" descr="бояр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60648"/>
            <a:ext cx="1512168" cy="3293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98080" cy="1143000"/>
          </a:xfrm>
        </p:spPr>
        <p:txBody>
          <a:bodyPr/>
          <a:lstStyle/>
          <a:p>
            <a:pPr algn="ctr"/>
            <a:r>
              <a:rPr lang="ru-RU" dirty="0" smtClean="0"/>
              <a:t>Голод (1601-1603)</a:t>
            </a:r>
            <a:endParaRPr lang="ru-RU" dirty="0"/>
          </a:p>
        </p:txBody>
      </p:sp>
      <p:pic>
        <p:nvPicPr>
          <p:cNvPr id="6" name="Содержимое 5" descr="голод 1601-16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214815" cy="4437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1380223">
            <a:off x="6772639" y="1449139"/>
            <a:ext cx="216024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Нет еды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01317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Лжедмитрий </a:t>
            </a:r>
            <a:r>
              <a:rPr lang="en-US" dirty="0" smtClean="0"/>
              <a:t>I</a:t>
            </a:r>
            <a:r>
              <a:rPr lang="ru-RU" dirty="0" smtClean="0"/>
              <a:t> (1605-1606)</a:t>
            </a:r>
            <a:br>
              <a:rPr lang="ru-RU" dirty="0" smtClean="0"/>
            </a:br>
            <a:r>
              <a:rPr lang="ru-RU" dirty="0" smtClean="0"/>
              <a:t>(Григорий Отрепьев)</a:t>
            </a:r>
            <a:endParaRPr lang="ru-RU" dirty="0"/>
          </a:p>
        </p:txBody>
      </p:sp>
      <p:pic>
        <p:nvPicPr>
          <p:cNvPr id="6" name="Содержимое 5" descr="5_лжедмитрий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836712"/>
            <a:ext cx="5472608" cy="370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мутное время 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Содержимое 3" descr="4_борис году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1" y="2204865"/>
            <a:ext cx="1338197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5" descr="5_лжедмитрий 1.jpg"/>
          <p:cNvPicPr>
            <a:picLocks noChangeAspect="1"/>
          </p:cNvPicPr>
          <p:nvPr/>
        </p:nvPicPr>
        <p:blipFill>
          <a:blip r:embed="rId4" cstate="print"/>
          <a:srcRect l="22849" r="28378" b="12300"/>
          <a:stretch>
            <a:fillRect/>
          </a:stretch>
        </p:blipFill>
        <p:spPr>
          <a:xfrm>
            <a:off x="467544" y="5157192"/>
            <a:ext cx="1224136" cy="149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411760" y="692696"/>
            <a:ext cx="18722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1605 год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2607E-6 L 0.2283 -0.2361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3 -0.23618 L 0.2599 -0.3726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01317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Лжедмитрий </a:t>
            </a:r>
            <a:r>
              <a:rPr lang="en-US" dirty="0" smtClean="0"/>
              <a:t>I</a:t>
            </a:r>
            <a:r>
              <a:rPr lang="ru-RU" dirty="0" smtClean="0"/>
              <a:t> (1605-1606)</a:t>
            </a:r>
            <a:br>
              <a:rPr lang="ru-RU" dirty="0" smtClean="0"/>
            </a:br>
            <a:r>
              <a:rPr lang="ru-RU" dirty="0" smtClean="0"/>
              <a:t>(Григорий Отрепьев)</a:t>
            </a:r>
            <a:endParaRPr lang="ru-RU" dirty="0"/>
          </a:p>
        </p:txBody>
      </p:sp>
      <p:pic>
        <p:nvPicPr>
          <p:cNvPr id="6" name="Содержимое 5" descr="5_лжедмитрий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5472608" cy="370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92080" y="3933056"/>
            <a:ext cx="4593438" cy="697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Борис Годунов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(1598-1605)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Содержимое 3" descr="4_борис годун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764704"/>
            <a:ext cx="2376264" cy="294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146</Words>
  <Application>Microsoft Office PowerPoint</Application>
  <PresentationFormat>Экран (4:3)</PresentationFormat>
  <Paragraphs>36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Тема 9.  Россия в XVII веке.  Смутное время</vt:lpstr>
      <vt:lpstr>Иван IV Грозный  (1547-1584)</vt:lpstr>
      <vt:lpstr>Смерть царевича Дмитрия</vt:lpstr>
      <vt:lpstr>Смутное время (1598-1613)</vt:lpstr>
      <vt:lpstr>Борис Годунов (1598-1605)</vt:lpstr>
      <vt:lpstr>Голод (1601-1603)</vt:lpstr>
      <vt:lpstr>Лжедмитрий I (1605-1606) (Григорий Отрепьев)</vt:lpstr>
      <vt:lpstr>Презентация PowerPoint</vt:lpstr>
      <vt:lpstr>Лжедмитрий I (1605-1606) (Григорий Отрепьев)</vt:lpstr>
      <vt:lpstr>Василий Шуйский (1606-1610)</vt:lpstr>
      <vt:lpstr>Презентация PowerPoint</vt:lpstr>
      <vt:lpstr>Лжедмитрий II</vt:lpstr>
      <vt:lpstr>Презентация PowerPoint</vt:lpstr>
      <vt:lpstr>Семибоярщина (1610-1612)</vt:lpstr>
      <vt:lpstr>Презентация PowerPoint</vt:lpstr>
      <vt:lpstr>Кузьма Минин и Дмитрий Пожарский</vt:lpstr>
      <vt:lpstr>Ополчение</vt:lpstr>
      <vt:lpstr>Презентация PowerPoint</vt:lpstr>
      <vt:lpstr>1613 – Земский собор.  Выборы нового царя</vt:lpstr>
      <vt:lpstr>Михаил Романов (1613-1645) – первый царь из династии Романовых</vt:lpstr>
      <vt:lpstr>Вопросы для повторения</vt:lpstr>
      <vt:lpstr>Что такое «Смутное время»?</vt:lpstr>
      <vt:lpstr>Почему началось Смутное время?</vt:lpstr>
      <vt:lpstr>Что такое «Ополчение»?</vt:lpstr>
      <vt:lpstr>Кто возглавил Второе ополчение?</vt:lpstr>
      <vt:lpstr>Как звали первого царя из династии Романовых?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Образование и расширение Российского государства</dc:title>
  <dc:creator>User</dc:creator>
  <cp:lastModifiedBy>User</cp:lastModifiedBy>
  <cp:revision>31</cp:revision>
  <dcterms:created xsi:type="dcterms:W3CDTF">2017-01-23T13:26:13Z</dcterms:created>
  <dcterms:modified xsi:type="dcterms:W3CDTF">2022-06-29T14:02:00Z</dcterms:modified>
</cp:coreProperties>
</file>